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7"/>
  </p:notesMasterIdLst>
  <p:handoutMasterIdLst>
    <p:handoutMasterId r:id="rId18"/>
  </p:handoutMasterIdLst>
  <p:sldIdLst>
    <p:sldId id="341" r:id="rId2"/>
    <p:sldId id="329" r:id="rId3"/>
    <p:sldId id="333" r:id="rId4"/>
    <p:sldId id="330" r:id="rId5"/>
    <p:sldId id="331" r:id="rId6"/>
    <p:sldId id="332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2" r:id="rId15"/>
    <p:sldId id="327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1"/>
    <a:srgbClr val="FF9B6E"/>
    <a:srgbClr val="03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3656" autoAdjust="0"/>
  </p:normalViewPr>
  <p:slideViewPr>
    <p:cSldViewPr>
      <p:cViewPr varScale="1">
        <p:scale>
          <a:sx n="113" d="100"/>
          <a:sy n="113" d="100"/>
        </p:scale>
        <p:origin x="13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6"/>
    </p:cViewPr>
  </p:sorterViewPr>
  <p:notesViewPr>
    <p:cSldViewPr>
      <p:cViewPr>
        <p:scale>
          <a:sx n="100" d="100"/>
          <a:sy n="100" d="100"/>
        </p:scale>
        <p:origin x="-187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x-none" alt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55C5A7-6286-ED40-BD6D-14ED7447F67A}" type="datetimeFigureOut">
              <a:rPr lang="en-US" altLang="x-none"/>
              <a:pPr/>
              <a:t>4/28/17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x-none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8444E3-DB48-C840-AC99-BE0E01B80B24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x-none" alt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A9A683A3-6CE8-084D-8A33-C09BCABA3F7A}" type="datetimeFigureOut">
              <a:rPr lang="en-US" altLang="x-none"/>
              <a:pPr/>
              <a:t>4/28/17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x-none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62CFBD9-054B-3D4A-9A35-BAC8F7AED886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fld id="{9BA9AABD-AA6B-F245-B36F-160346B5BD73}" type="slidenum">
              <a:rPr lang="en-US" altLang="x-none">
                <a:latin typeface="Calibri" charset="0"/>
              </a:rPr>
              <a:pPr/>
              <a:t>14</a:t>
            </a:fld>
            <a:endParaRPr lang="en-US" altLang="x-non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Thanks for your time and interest !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Finally, we want to ensure that we build products, which really solve your problems.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So, if you have any open issues, please feel free to contact our support team.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47836F-642B-BE4B-BDAD-075B8B002ACE}" type="datetimeFigureOut">
              <a:rPr lang="en-US" altLang="x-none"/>
              <a:pPr/>
              <a:t>4/28/17</a:t>
            </a:fld>
            <a:endParaRPr lang="en-US" altLang="x-non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EA70C-FA2C-7145-9502-BD067CAC36D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856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14F8D8-A390-0F46-8450-47F1E6BFE767}" type="datetimeFigureOut">
              <a:rPr lang="en-US" altLang="x-none"/>
              <a:pPr/>
              <a:t>4/28/17</a:t>
            </a:fld>
            <a:endParaRPr lang="en-US" altLang="x-non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4B854-F00E-EE4D-A415-1BD533F469A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4052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0DDFD0-77E6-3A41-9313-9944FBDC9F9B}" type="datetimeFigureOut">
              <a:rPr lang="en-US" altLang="x-none"/>
              <a:pPr/>
              <a:t>4/28/17</a:t>
            </a:fld>
            <a:endParaRPr lang="en-US" altLang="x-non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77584-BC57-2245-A065-9A95C24CA70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87941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8229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19525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F0DE1-3187-0F49-B133-5B759D156BEF}" type="datetimeFigureOut">
              <a:rPr lang="en-US" altLang="x-none"/>
              <a:pPr/>
              <a:t>4/28/17</a:t>
            </a:fld>
            <a:endParaRPr lang="en-US" altLang="x-none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387E1-C0B5-4440-BB60-266303A9987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7877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33F7C6-34A6-D344-A45C-A9658ED11933}" type="datetimeFigureOut">
              <a:rPr lang="en-US" altLang="x-none"/>
              <a:pPr/>
              <a:t>4/28/17</a:t>
            </a:fld>
            <a:endParaRPr lang="en-US" altLang="x-non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7984B-3167-E54D-91E6-EA83BDD7F55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295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A8F722-FFFE-204D-993A-168867FE5E67}" type="datetimeFigureOut">
              <a:rPr lang="en-US" altLang="x-none"/>
              <a:pPr/>
              <a:t>4/28/17</a:t>
            </a:fld>
            <a:endParaRPr lang="en-US" altLang="x-non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5DBA7-2603-474E-B610-7EF60949D44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7010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43A759-017C-664E-B553-26521D3EDDC5}" type="datetimeFigureOut">
              <a:rPr lang="en-US" altLang="x-none"/>
              <a:pPr/>
              <a:t>4/28/17</a:t>
            </a:fld>
            <a:endParaRPr lang="en-US" altLang="x-none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A18CC-60B6-B340-941A-770CACD42A3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5282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C2E8A6-3987-0546-84F5-49A98F904CBC}" type="datetimeFigureOut">
              <a:rPr lang="en-US" altLang="x-none"/>
              <a:pPr/>
              <a:t>4/28/17</a:t>
            </a:fld>
            <a:endParaRPr lang="en-US" altLang="x-none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6231D-6A89-8A45-8235-B2054F94CB1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444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A27D0A-40AC-EF47-AAC8-4C0F26824CA8}" type="datetimeFigureOut">
              <a:rPr lang="en-US" altLang="x-none"/>
              <a:pPr/>
              <a:t>4/28/17</a:t>
            </a:fld>
            <a:endParaRPr lang="en-US" altLang="x-none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6B21E-2FCA-D342-904B-44EACDF7616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0105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B4383-7770-5B4E-8C38-F1E951184580}" type="datetimeFigureOut">
              <a:rPr lang="en-US" altLang="x-none"/>
              <a:pPr/>
              <a:t>4/28/17</a:t>
            </a:fld>
            <a:endParaRPr lang="en-US" altLang="x-none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3E25A-74F0-9347-8B8C-20DC6001195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1622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8581FE-5A64-3348-960B-8770ABB470FC}" type="datetimeFigureOut">
              <a:rPr lang="en-US" altLang="x-none"/>
              <a:pPr/>
              <a:t>4/28/17</a:t>
            </a:fld>
            <a:endParaRPr lang="en-US" altLang="x-none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265E4-89CD-5449-A8F1-A7000A03E35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507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DBE147-6DE1-D14F-8B3C-244D189E3C18}" type="datetimeFigureOut">
              <a:rPr lang="en-US" altLang="x-none"/>
              <a:pPr/>
              <a:t>4/28/17</a:t>
            </a:fld>
            <a:endParaRPr lang="en-US" altLang="x-none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CBDAD-CCFE-044A-89E6-435BDEE6DC8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4012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84AEC371-3289-3044-8171-F85CF6813718}" type="datetimeFigureOut">
              <a:rPr lang="en-US" altLang="x-none"/>
              <a:pPr/>
              <a:t>4/28/17</a:t>
            </a:fld>
            <a:endParaRPr lang="en-US" altLang="x-non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x-none" altLang="x-non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AF936BC9-778E-FC45-9949-B19A2E627A2E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roducts.optimizory.com/rmsis" TargetMode="External"/><Relationship Id="rId4" Type="http://schemas.openxmlformats.org/officeDocument/2006/relationships/hyperlink" Target="http://jira-rmsis.optimizory.com/" TargetMode="External"/><Relationship Id="rId5" Type="http://schemas.openxmlformats.org/officeDocument/2006/relationships/hyperlink" Target="http://cart.optimizory.com/rmsis" TargetMode="External"/><Relationship Id="rId6" Type="http://schemas.openxmlformats.org/officeDocument/2006/relationships/hyperlink" Target="http://docs.optimizory.com/display/rmsis/RMsis+Documentation+-+Latest+Release" TargetMode="External"/><Relationship Id="rId7" Type="http://schemas.openxmlformats.org/officeDocument/2006/relationships/hyperlink" Target="http://docs.optimizory.com/display/preview/Home" TargetMode="External"/><Relationship Id="rId8" Type="http://schemas.openxmlformats.org/officeDocument/2006/relationships/hyperlink" Target="http://docs.optimizory.com/display/rmsis/Summary+of+RMsis+Release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10600" cy="14700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0" dirty="0"/>
              <a:t>Versions, Branching and </a:t>
            </a:r>
            <a:r>
              <a:rPr lang="en-US" sz="3600" b="0" dirty="0" smtClean="0"/>
              <a:t>Baseline </a:t>
            </a:r>
            <a:br>
              <a:rPr lang="en-US" sz="3600" b="0" dirty="0" smtClean="0"/>
            </a:br>
            <a:r>
              <a:rPr lang="en-US" sz="3600" b="0" dirty="0" smtClean="0"/>
              <a:t>in </a:t>
            </a:r>
            <a:r>
              <a:rPr lang="en-US" sz="3600" b="0" dirty="0" err="1" smtClean="0"/>
              <a:t>RMsis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2400"/>
              <a:t>Simplify Requirement Management for JIRA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8229600" cy="1054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/>
              <a:t>All branches and versions can be viewed by clicking on the “Show Evolution Graph” within the detailed view of a requirement.</a:t>
            </a:r>
          </a:p>
        </p:txBody>
      </p:sp>
      <p:pic>
        <p:nvPicPr>
          <p:cNvPr id="24578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685800"/>
            <a:ext cx="8651875" cy="37925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8229600" cy="1054100"/>
          </a:xfrm>
        </p:spPr>
        <p:txBody>
          <a:bodyPr/>
          <a:lstStyle/>
          <a:p>
            <a:pPr eaLnBrk="1" hangingPunct="1"/>
            <a:r>
              <a:rPr lang="en-US" altLang="en-US" sz="2300"/>
              <a:t>For all requirements that are frozen, “Mark for Baseline”.</a:t>
            </a:r>
          </a:p>
        </p:txBody>
      </p:sp>
      <p:pic>
        <p:nvPicPr>
          <p:cNvPr id="25602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4800"/>
            <a:ext cx="8332788" cy="440848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8229600" cy="1054100"/>
          </a:xfrm>
        </p:spPr>
        <p:txBody>
          <a:bodyPr/>
          <a:lstStyle/>
          <a:p>
            <a:pPr eaLnBrk="1" hangingPunct="1"/>
            <a:r>
              <a:rPr lang="en-US" altLang="en-US" sz="2300"/>
              <a:t>When all requirements for a Baseline are finalized, create the baseline, named “Baseline for Alpha”.</a:t>
            </a:r>
          </a:p>
        </p:txBody>
      </p:sp>
      <p:pic>
        <p:nvPicPr>
          <p:cNvPr id="26626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685800"/>
            <a:ext cx="8769350" cy="3886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8229600" cy="1054100"/>
          </a:xfrm>
        </p:spPr>
        <p:txBody>
          <a:bodyPr/>
          <a:lstStyle/>
          <a:p>
            <a:pPr eaLnBrk="1" hangingPunct="1"/>
            <a:r>
              <a:rPr lang="en-US" altLang="en-US" sz="2300"/>
              <a:t>The final “Baselined” set of requirements for Alpha release.</a:t>
            </a:r>
          </a:p>
        </p:txBody>
      </p:sp>
      <p:pic>
        <p:nvPicPr>
          <p:cNvPr id="27650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81000"/>
            <a:ext cx="8701088" cy="38481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buFont typeface="Wingdings 3" panose="05040102010807070707" pitchFamily="18" charset="2"/>
              <a:buChar char=""/>
              <a:defRPr/>
            </a:pPr>
            <a:r>
              <a:rPr lang="en-US" dirty="0" err="1" smtClean="0"/>
              <a:t>RMsis</a:t>
            </a:r>
            <a:r>
              <a:rPr lang="en-US" dirty="0" smtClean="0"/>
              <a:t> Home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hlinkClick r:id="rId3"/>
              </a:rPr>
              <a:t>http://products.optimizory.com/rmsis</a:t>
            </a:r>
            <a:endParaRPr lang="en-US" sz="2400" dirty="0" smtClean="0">
              <a:hlinkClick r:id="rId4"/>
            </a:endParaRPr>
          </a:p>
          <a:p>
            <a:pPr eaLnBrk="1" hangingPunct="1">
              <a:buFont typeface="Wingdings 3" panose="05040102010807070707" pitchFamily="18" charset="2"/>
              <a:buChar char=""/>
              <a:defRPr/>
            </a:pPr>
            <a:r>
              <a:rPr lang="en-US" dirty="0" err="1" smtClean="0"/>
              <a:t>RMsis</a:t>
            </a:r>
            <a:r>
              <a:rPr lang="en-US" dirty="0" smtClean="0"/>
              <a:t> Documents</a:t>
            </a:r>
            <a:endParaRPr lang="en-US" dirty="0" smtClean="0">
              <a:hlinkClick r:id="rId5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Latest Release : </a:t>
            </a:r>
            <a:r>
              <a:rPr lang="en-US" dirty="0" smtClean="0">
                <a:hlinkClick r:id="rId6"/>
              </a:rPr>
              <a:t>http://docs.optimizory.com/display/rmsis/RMsis+Documentation+-+Latest+Release</a:t>
            </a:r>
            <a:r>
              <a:rPr lang="en-US" dirty="0" smtClean="0"/>
              <a:t>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Preview of latest features : </a:t>
            </a:r>
            <a:r>
              <a:rPr lang="en-US" dirty="0" smtClean="0">
                <a:hlinkClick r:id="rId7"/>
              </a:rPr>
              <a:t>http://docs.optimizory.com/display/preview/Home</a:t>
            </a:r>
            <a:r>
              <a:rPr lang="en-US" dirty="0" smtClean="0"/>
              <a:t>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Functions included in Releases : </a:t>
            </a:r>
            <a:r>
              <a:rPr lang="en-US" dirty="0" smtClean="0">
                <a:hlinkClick r:id="rId8"/>
              </a:rPr>
              <a:t>http://docs.optimizory.com/display/rmsis/Summary+of+RMsis+Releases</a:t>
            </a:r>
            <a:endParaRPr lang="en-US" dirty="0" smtClean="0">
              <a:hlinkClick r:id="rId5"/>
            </a:endParaRPr>
          </a:p>
          <a:p>
            <a:pPr eaLnBrk="1" hangingPunct="1">
              <a:buFont typeface="Wingdings 3" panose="05040102010807070707" pitchFamily="18" charset="2"/>
              <a:buChar char=""/>
              <a:defRPr/>
            </a:pPr>
            <a:r>
              <a:rPr lang="en-US" dirty="0" err="1" smtClean="0"/>
              <a:t>RMsis</a:t>
            </a:r>
            <a:r>
              <a:rPr lang="en-US" dirty="0" smtClean="0"/>
              <a:t> at </a:t>
            </a:r>
            <a:r>
              <a:rPr lang="en-US" dirty="0" err="1" smtClean="0"/>
              <a:t>Atlassian</a:t>
            </a:r>
            <a:endParaRPr lang="en-US" dirty="0" smtClean="0"/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u="sng" dirty="0">
                <a:solidFill>
                  <a:srgbClr val="FF9961"/>
                </a:solidFill>
              </a:rPr>
              <a:t>https://</a:t>
            </a:r>
            <a:r>
              <a:rPr lang="en-US" u="sng" dirty="0" err="1" smtClean="0">
                <a:solidFill>
                  <a:srgbClr val="FF9961"/>
                </a:solidFill>
              </a:rPr>
              <a:t>marketplace.atlassian.com</a:t>
            </a:r>
            <a:r>
              <a:rPr lang="en-US" u="sng" dirty="0" smtClean="0">
                <a:solidFill>
                  <a:srgbClr val="FF9961"/>
                </a:solidFill>
              </a:rPr>
              <a:t>/plugins/</a:t>
            </a:r>
            <a:r>
              <a:rPr lang="en-US" u="sng" dirty="0" err="1" smtClean="0">
                <a:solidFill>
                  <a:srgbClr val="FF9961"/>
                </a:solidFill>
              </a:rPr>
              <a:t>com.optimizory.rmsis.plugin.jira-rmsis</a:t>
            </a:r>
            <a:r>
              <a:rPr lang="en-US" u="sng" dirty="0" smtClean="0">
                <a:solidFill>
                  <a:srgbClr val="FF9961"/>
                </a:solidFill>
              </a:rPr>
              <a:t>/server/overview</a:t>
            </a:r>
            <a:endParaRPr lang="en-US" u="sng" dirty="0" smtClean="0">
              <a:solidFill>
                <a:srgbClr val="FF9961"/>
              </a:solidFill>
            </a:endParaRPr>
          </a:p>
          <a:p>
            <a:pPr eaLnBrk="1" hangingPunct="1">
              <a:buFont typeface="Wingdings 3" panose="05040102010807070707" pitchFamily="18" charset="2"/>
              <a:buChar char=""/>
              <a:defRPr/>
            </a:pPr>
            <a:r>
              <a:rPr lang="en-US" dirty="0" err="1" smtClean="0"/>
              <a:t>RMsis</a:t>
            </a:r>
            <a:r>
              <a:rPr lang="en-US" dirty="0" smtClean="0"/>
              <a:t> Demo link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jira-rmsis.optimizory.com/</a:t>
            </a:r>
            <a:r>
              <a:rPr lang="en-US" dirty="0" smtClean="0"/>
              <a:t> </a:t>
            </a:r>
          </a:p>
          <a:p>
            <a:pPr lvl="2" eaLnBrk="1" hangingPunct="1">
              <a:buFont typeface="Wingdings 2" panose="05020102010507070707" pitchFamily="18" charset="2"/>
              <a:buChar char=""/>
              <a:defRPr/>
            </a:pPr>
            <a:r>
              <a:rPr lang="en-US" dirty="0" smtClean="0"/>
              <a:t>Project manager login details </a:t>
            </a:r>
          </a:p>
          <a:p>
            <a:pPr lvl="3" eaLnBrk="1" hangingPunct="1">
              <a:buFont typeface="Wingdings 2" panose="05020102010507070707" pitchFamily="18" charset="2"/>
              <a:buChar char=""/>
              <a:defRPr/>
            </a:pPr>
            <a:r>
              <a:rPr lang="en-US" dirty="0" smtClean="0"/>
              <a:t>Login: pm1</a:t>
            </a:r>
          </a:p>
          <a:p>
            <a:pPr lvl="3" eaLnBrk="1" hangingPunct="1">
              <a:buFont typeface="Wingdings 2" panose="05020102010507070707" pitchFamily="18" charset="2"/>
              <a:buChar char=""/>
              <a:defRPr/>
            </a:pPr>
            <a:r>
              <a:rPr lang="en-US" dirty="0" smtClean="0"/>
              <a:t>Password: project123</a:t>
            </a:r>
          </a:p>
          <a:p>
            <a:pPr lvl="2" eaLnBrk="1" hangingPunct="1">
              <a:buFont typeface="Wingdings 2" panose="05020102010507070707" pitchFamily="18" charset="2"/>
              <a:buChar char=""/>
              <a:defRPr/>
            </a:pPr>
            <a:r>
              <a:rPr lang="en-US" dirty="0" smtClean="0"/>
              <a:t>Team member login details </a:t>
            </a:r>
          </a:p>
          <a:p>
            <a:pPr lvl="3" eaLnBrk="1" hangingPunct="1">
              <a:buFont typeface="Wingdings 2" panose="05020102010507070707" pitchFamily="18" charset="2"/>
              <a:buChar char=""/>
              <a:defRPr/>
            </a:pPr>
            <a:r>
              <a:rPr lang="en-US" dirty="0" smtClean="0"/>
              <a:t>Login: usr1</a:t>
            </a:r>
          </a:p>
          <a:p>
            <a:pPr lvl="3" eaLnBrk="1" hangingPunct="1">
              <a:buFont typeface="Wingdings 2" panose="05020102010507070707" pitchFamily="18" charset="2"/>
              <a:buChar char=""/>
              <a:defRPr/>
            </a:pPr>
            <a:r>
              <a:rPr lang="en-US" dirty="0" smtClean="0"/>
              <a:t>Password: user123 </a:t>
            </a:r>
          </a:p>
          <a:p>
            <a:pPr lvl="3" eaLnBrk="1" hangingPunct="1">
              <a:buFont typeface="Wingdings 2" panose="05020102010507070707" pitchFamily="18" charset="2"/>
              <a:buChar char=""/>
              <a:defRPr/>
            </a:pPr>
            <a:endParaRPr lang="en-US" dirty="0" smtClean="0"/>
          </a:p>
          <a:p>
            <a:pPr lvl="1" eaLnBrk="1" hangingPunct="1">
              <a:buFont typeface="Verdana" panose="020B0604030504040204" pitchFamily="34" charset="0"/>
              <a:buChar char="◦"/>
              <a:defRPr/>
            </a:pPr>
            <a:endParaRPr lang="en-US" dirty="0" smtClean="0"/>
          </a:p>
          <a:p>
            <a:pPr lvl="1" eaLnBrk="1" hangingPunct="1">
              <a:buFont typeface="Verdana" panose="020B0604030504040204" pitchFamily="34" charset="0"/>
              <a:buChar char="◦"/>
              <a:defRPr/>
            </a:pPr>
            <a:endParaRPr lang="en-US" dirty="0" smtClean="0"/>
          </a:p>
        </p:txBody>
      </p:sp>
      <p:sp>
        <p:nvSpPr>
          <p:cNvPr id="286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See Also 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ctrTitle"/>
          </p:nvPr>
        </p:nvSpPr>
        <p:spPr>
          <a:xfrm>
            <a:off x="228600" y="1905000"/>
            <a:ext cx="8686800" cy="3124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b="0" dirty="0"/>
              <a:t>Thanks!</a:t>
            </a:r>
            <a:br>
              <a:rPr lang="en-US" sz="3200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sz="2400" b="0" dirty="0"/>
              <a:t>For further questions or issues, </a:t>
            </a:r>
            <a:r>
              <a:rPr lang="en-US" sz="2400" b="0" dirty="0" smtClean="0"/>
              <a:t>contact</a:t>
            </a:r>
            <a:br>
              <a:rPr lang="en-US" sz="2400" b="0" dirty="0" smtClean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u="sng" dirty="0">
                <a:solidFill>
                  <a:schemeClr val="tx2">
                    <a:lumMod val="50000"/>
                  </a:schemeClr>
                </a:solidFill>
              </a:rPr>
              <a:t>support@optimizory.com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 Statement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3888" indent="-514350" eaLnBrk="1" hangingPunct="1"/>
            <a:r>
              <a:rPr lang="en-US" altLang="en-US"/>
              <a:t>How to create and manage multiple versions in different branches of a Requirement ?</a:t>
            </a:r>
          </a:p>
          <a:p>
            <a:pPr marL="830263" lvl="1" indent="-438150" eaLnBrk="1" hangingPunct="1">
              <a:buFont typeface="Verdana" charset="0"/>
              <a:buAutoNum type="arabicPeriod"/>
            </a:pPr>
            <a:r>
              <a:rPr lang="en-US" altLang="en-US"/>
              <a:t>Consider “Base Requirement 1”</a:t>
            </a:r>
          </a:p>
          <a:p>
            <a:pPr marL="830263" lvl="1" indent="-438150" eaLnBrk="1" hangingPunct="1">
              <a:buFont typeface="Verdana" charset="0"/>
              <a:buAutoNum type="arabicPeriod"/>
            </a:pPr>
            <a:r>
              <a:rPr lang="en-US" altLang="en-US"/>
              <a:t>Need to develop and manage variants of this requirement for </a:t>
            </a:r>
          </a:p>
          <a:p>
            <a:pPr marL="1030288" lvl="2" indent="-400050" eaLnBrk="1" hangingPunct="1">
              <a:buFont typeface="Wingdings 2" charset="2"/>
              <a:buAutoNum type="arabicPeriod"/>
            </a:pPr>
            <a:r>
              <a:rPr lang="en-US" altLang="en-US"/>
              <a:t>Solaris</a:t>
            </a:r>
          </a:p>
          <a:p>
            <a:pPr marL="1030288" lvl="2" indent="-400050" eaLnBrk="1" hangingPunct="1">
              <a:buFont typeface="Wingdings 2" charset="2"/>
              <a:buAutoNum type="arabicPeriod"/>
            </a:pPr>
            <a:r>
              <a:rPr lang="en-US" altLang="en-US"/>
              <a:t>AIX</a:t>
            </a:r>
          </a:p>
          <a:p>
            <a:pPr marL="830263" lvl="1" indent="-438150" eaLnBrk="1" hangingPunct="1">
              <a:buFont typeface="Verdana" charset="0"/>
              <a:buAutoNum type="arabicPeriod"/>
            </a:pPr>
            <a:r>
              <a:rPr lang="en-US" altLang="en-US"/>
              <a:t>While simultaneously working on releases</a:t>
            </a:r>
          </a:p>
          <a:p>
            <a:pPr marL="1030288" lvl="2" indent="-400050" eaLnBrk="1" hangingPunct="1">
              <a:buFont typeface="Wingdings 2" charset="2"/>
              <a:buAutoNum type="arabicPeriod"/>
            </a:pPr>
            <a:r>
              <a:rPr lang="en-US" altLang="en-US"/>
              <a:t>Alpha</a:t>
            </a:r>
          </a:p>
          <a:p>
            <a:pPr marL="1030288" lvl="2" indent="-400050" eaLnBrk="1" hangingPunct="1">
              <a:buFont typeface="Wingdings 2" charset="2"/>
              <a:buAutoNum type="arabicPeriod"/>
            </a:pPr>
            <a:r>
              <a:rPr lang="en-US" altLang="en-US"/>
              <a:t>Beta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Key Functions Used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Views in Planned Table</a:t>
            </a:r>
          </a:p>
          <a:p>
            <a:pPr lvl="1" eaLnBrk="1" hangingPunct="1"/>
            <a:r>
              <a:rPr lang="en-US" altLang="en-US"/>
              <a:t>Latest View : To add new requirements.</a:t>
            </a:r>
          </a:p>
          <a:p>
            <a:pPr lvl="1" eaLnBrk="1" hangingPunct="1"/>
            <a:r>
              <a:rPr lang="en-US" altLang="en-US"/>
              <a:t>All versions : To view all versions of a requirement and to create branches.</a:t>
            </a:r>
          </a:p>
          <a:p>
            <a:pPr eaLnBrk="1" hangingPunct="1"/>
            <a:r>
              <a:rPr lang="en-US" altLang="en-US"/>
              <a:t>Create Version (of a requirement)</a:t>
            </a:r>
          </a:p>
          <a:p>
            <a:pPr eaLnBrk="1" hangingPunct="1"/>
            <a:r>
              <a:rPr lang="en-US" altLang="en-US"/>
              <a:t>Commit Version (of a requirement)</a:t>
            </a:r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/>
          </p:cNvSpPr>
          <p:nvPr>
            <p:ph type="body" sz="half" idx="2"/>
          </p:nvPr>
        </p:nvSpPr>
        <p:spPr>
          <a:xfrm>
            <a:off x="457200" y="4800600"/>
            <a:ext cx="8229600" cy="1206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/>
              <a:t>Create the “Base Requirement 1”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/>
              <a:t>This would be in an “Editable Mode”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/>
              <a:t>Let the requirement evolve…</a:t>
            </a:r>
          </a:p>
        </p:txBody>
      </p:sp>
      <p:pic>
        <p:nvPicPr>
          <p:cNvPr id="1843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3" y="228600"/>
            <a:ext cx="8575675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8229600" cy="1054100"/>
          </a:xfrm>
        </p:spPr>
        <p:txBody>
          <a:bodyPr/>
          <a:lstStyle/>
          <a:p>
            <a:pPr eaLnBrk="1" hangingPunct="1"/>
            <a:r>
              <a:rPr lang="en-US" altLang="en-US" sz="2300"/>
              <a:t>When the requirement has completely evolved, Commit Version (saved as Version 1).</a:t>
            </a:r>
          </a:p>
        </p:txBody>
      </p:sp>
      <p:pic>
        <p:nvPicPr>
          <p:cNvPr id="19458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175" y="533400"/>
            <a:ext cx="8861425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4495800"/>
            <a:ext cx="82296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Create a version for Platform AIX.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This will lead to creation of a Branch.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/>
              <a:t>Note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All versions view is selected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The description of Version 2 is modified in the next slide.</a:t>
            </a:r>
          </a:p>
        </p:txBody>
      </p:sp>
      <p:sp>
        <p:nvSpPr>
          <p:cNvPr id="4" name="Oval 3"/>
          <p:cNvSpPr/>
          <p:nvPr/>
        </p:nvSpPr>
        <p:spPr>
          <a:xfrm>
            <a:off x="4724400" y="21336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</a:endParaRPr>
          </a:p>
        </p:txBody>
      </p:sp>
      <p:pic>
        <p:nvPicPr>
          <p:cNvPr id="2048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8715375" cy="3886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8229600" cy="1054100"/>
          </a:xfrm>
        </p:spPr>
        <p:txBody>
          <a:bodyPr/>
          <a:lstStyle/>
          <a:p>
            <a:pPr eaLnBrk="1" hangingPunct="1"/>
            <a:r>
              <a:rPr lang="en-US" altLang="en-US" sz="2300"/>
              <a:t>Create another version for Platform Solaris.</a:t>
            </a:r>
          </a:p>
          <a:p>
            <a:pPr eaLnBrk="1" hangingPunct="1"/>
            <a:r>
              <a:rPr lang="en-US" altLang="en-US" sz="2300"/>
              <a:t>This will lead to creation of another Branch.</a:t>
            </a:r>
          </a:p>
        </p:txBody>
      </p:sp>
      <p:pic>
        <p:nvPicPr>
          <p:cNvPr id="21506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" y="457200"/>
            <a:ext cx="8685213" cy="4343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8229600" cy="1054100"/>
          </a:xfrm>
        </p:spPr>
        <p:txBody>
          <a:bodyPr/>
          <a:lstStyle/>
          <a:p>
            <a:pPr eaLnBrk="1" hangingPunct="1"/>
            <a:r>
              <a:rPr lang="en-US" altLang="en-US" sz="2300"/>
              <a:t>Commit the versions, after they are completely defined.</a:t>
            </a:r>
          </a:p>
        </p:txBody>
      </p:sp>
      <p:pic>
        <p:nvPicPr>
          <p:cNvPr id="22530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90525"/>
            <a:ext cx="8382000" cy="43672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8229600" cy="1054100"/>
          </a:xfrm>
        </p:spPr>
        <p:txBody>
          <a:bodyPr/>
          <a:lstStyle/>
          <a:p>
            <a:pPr eaLnBrk="1" hangingPunct="1"/>
            <a:r>
              <a:rPr lang="en-US" altLang="en-US" sz="2300"/>
              <a:t>Create versions for Alpha and Beta releases in “Editable Mode”.</a:t>
            </a:r>
          </a:p>
        </p:txBody>
      </p:sp>
      <p:pic>
        <p:nvPicPr>
          <p:cNvPr id="2355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57200"/>
            <a:ext cx="8659813" cy="42672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course">
  <a:themeElements>
    <a:clrScheme name="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Concours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7576</TotalTime>
  <Words>382</Words>
  <Application>Microsoft Macintosh PowerPoint</Application>
  <PresentationFormat>On-screen Show (4:3)</PresentationFormat>
  <Paragraphs>59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Verdana</vt:lpstr>
      <vt:lpstr>Arial</vt:lpstr>
      <vt:lpstr>Wingdings 3</vt:lpstr>
      <vt:lpstr>Wingdings 2</vt:lpstr>
      <vt:lpstr>Calibri</vt:lpstr>
      <vt:lpstr>Wingdings</vt:lpstr>
      <vt:lpstr>Concourse</vt:lpstr>
      <vt:lpstr>Versions, Branching and Baseline  in RMsis </vt:lpstr>
      <vt:lpstr>Problem Statement</vt:lpstr>
      <vt:lpstr>Key Functions Used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 Also ..</vt:lpstr>
      <vt:lpstr>Thanks!  For further questions or issues, contact  support@optimizory.com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RMsis for JIRA</dc:title>
  <dc:creator>Deepanshu Natani</dc:creator>
  <cp:lastModifiedBy>Deepanshu Natani</cp:lastModifiedBy>
  <cp:revision>126</cp:revision>
  <dcterms:created xsi:type="dcterms:W3CDTF">2010-09-18T11:44:52Z</dcterms:created>
  <dcterms:modified xsi:type="dcterms:W3CDTF">2017-04-28T11:05:03Z</dcterms:modified>
</cp:coreProperties>
</file>