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80" r:id="rId2"/>
    <p:sldMasterId id="2147483704" r:id="rId3"/>
  </p:sldMasterIdLst>
  <p:notesMasterIdLst>
    <p:notesMasterId r:id="rId23"/>
  </p:notesMasterIdLst>
  <p:sldIdLst>
    <p:sldId id="256" r:id="rId4"/>
    <p:sldId id="258" r:id="rId5"/>
    <p:sldId id="259" r:id="rId6"/>
    <p:sldId id="264" r:id="rId7"/>
    <p:sldId id="260" r:id="rId8"/>
    <p:sldId id="265" r:id="rId9"/>
    <p:sldId id="261" r:id="rId10"/>
    <p:sldId id="262" r:id="rId11"/>
    <p:sldId id="263" r:id="rId12"/>
    <p:sldId id="272" r:id="rId13"/>
    <p:sldId id="268" r:id="rId14"/>
    <p:sldId id="266" r:id="rId15"/>
    <p:sldId id="267" r:id="rId16"/>
    <p:sldId id="269" r:id="rId17"/>
    <p:sldId id="276" r:id="rId18"/>
    <p:sldId id="270" r:id="rId19"/>
    <p:sldId id="271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46"/>
    <a:srgbClr val="030022"/>
    <a:srgbClr val="020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19" autoAdjust="0"/>
    <p:restoredTop sz="83656" autoAdjust="0"/>
  </p:normalViewPr>
  <p:slideViewPr>
    <p:cSldViewPr>
      <p:cViewPr varScale="1">
        <p:scale>
          <a:sx n="104" d="100"/>
          <a:sy n="104" d="100"/>
        </p:scale>
        <p:origin x="89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6"/>
    </p:cViewPr>
  </p:sorterViewPr>
  <p:notesViewPr>
    <p:cSldViewPr>
      <p:cViewPr>
        <p:scale>
          <a:sx n="100" d="100"/>
          <a:sy n="100" d="100"/>
        </p:scale>
        <p:origin x="-187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4B10DE7C-3849-4895-8357-F81F5D53A12E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AECD58AE-D093-4FD3-B883-B53B19155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22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This presentation provides a short overview of RM sis.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41E513-283A-4845-B18D-223E44DD755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9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58B497-F989-4B12-851B-7DF85BDD27E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36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Thanks for your time and interest !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Finally, we want to ensure that we build products, which really solve your problems.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So, if you have any open issues, please feel free to contact our support team.</a:t>
            </a:r>
          </a:p>
        </p:txBody>
      </p:sp>
    </p:spTree>
    <p:extLst>
      <p:ext uri="{BB962C8B-B14F-4D97-AF65-F5344CB8AC3E}">
        <p14:creationId xmlns:p14="http://schemas.microsoft.com/office/powerpoint/2010/main" val="170270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1A2C3-B0D0-446C-B5A1-894AC63824BC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57296-5333-41A0-8B22-1ABB6433C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D0CF1-5EAE-43ED-8172-728663B4AC34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7AEB6-3703-4AA5-A859-495DA7B3B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7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6B861-B776-4DB5-B2D0-F98100567101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A4242-8014-4550-877E-C4095554B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34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8229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19525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D453-D4DC-4AF3-9C30-7796B5B2EC6E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44C18-9A9C-4EBC-ABD0-8829E4A38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66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F8C68-240B-4708-BDC4-DB55F2BC2BBB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96622-817E-45E5-8B58-E690CD9C0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28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B39D8-0AE6-4F70-90D3-838EE1907C1D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FD30E-6682-4381-8665-5AF069B24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54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1AEFF-14A4-4CB2-AA0F-B1174A7AE8E2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D0A6A-5093-486A-B969-823CD1EBF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37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6AAE3-2A52-4153-97C1-E795DC2590EE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00FB-E628-48E5-B2CA-EE97B6F3B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3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BDAD0-47BB-4E58-AACF-6038110BE2A5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59A9-FBE7-4721-BC15-FAA05AC4A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96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7F858-9B6F-411A-80A6-9036BFEE76DC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8A258-C96C-4E93-A951-C605D579F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48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21681-3C39-47F8-BBC6-BBE09AC175CB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556E0-37BC-4A4B-B239-90375164B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3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6DBA8-05CC-485A-88E1-01C3B5160A4B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D4C0F-C99D-4156-ACF0-23D29CF31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35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F71E1-AFA6-4418-A3C7-5EF405E5F99C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DB7B5-06CA-426B-93AE-85F1E3E0B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28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B39AE-D5CF-46A5-B34E-2C0D5E5B3430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A37E1-7EB0-4CD6-9D32-9308BEEC5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94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811F-BF52-4D07-B58D-4275259EFCB5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669A6-AD66-4629-81CC-BA049B86C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75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95C39-94AD-4069-A126-A0F3536E9979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F8799-CF4B-4C64-8224-81B91B130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1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5D27-DB90-435C-A5CC-35783E706B46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B1875-0C25-4D91-A100-03F95A9CB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66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A1D7-E488-47C0-A022-23BF3A7871BC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1B26-A6F6-4651-907B-C70E407C0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8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2AF86-F552-4B61-8FD2-87FC41AE0E5B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0E981-8BA6-45AB-8F3B-4E680999F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41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3446-6F73-40A9-BE86-27D66D348732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F08C5-E9F1-4232-90D5-39F551BD0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19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37D45-6545-4AF2-B0C7-2B6CA0F8DCEE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DCD04-3811-4BA5-9AA1-C860FBBE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78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3401-DB97-44A1-B713-35B716E306A7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87FE8-B2C7-42E3-AAC3-A3BF5E6E0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89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77D88-58F5-4775-BB90-E6930EC8E9B5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8B4FD-E086-46C5-8238-E4CDF3FB9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9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A6FD-58E9-4960-9C06-AB209047DC80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4A69-7F50-4451-B497-FE2EA8C72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7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3FA98-A38F-4244-9DEC-8B9CA50C005A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C9E7-F7A1-4304-B325-6B06296AF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0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93CFC-8ABD-41D1-9119-7677EDC87CC8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3DA05-384A-41A3-9CED-2CA8F14DD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2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8B08C-4C69-4D87-84EE-DF4201451A70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491DB-0F94-4BC5-B141-41D0F98A4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8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FFE67-A8A9-4FF4-81A5-8D36A5AE820E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542FC-06A1-40A5-82BE-DE0E50650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0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17500-4795-49A7-A22F-25CE0F996985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CEB9F-1D1C-4438-B813-2DF6E91D6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9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pPr>
              <a:defRPr/>
            </a:pPr>
            <a:fld id="{81DF2820-4303-4F77-8BD4-573DAC8C0856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pPr>
              <a:defRPr/>
            </a:pPr>
            <a:fld id="{00319FA1-C1B6-4C71-BBA5-7CAF15BC0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pPr>
              <a:defRPr/>
            </a:pPr>
            <a:fld id="{5BA4BAD5-BFDC-4E72-A27F-7A6672A33810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pPr>
              <a:defRPr/>
            </a:pPr>
            <a:fld id="{B0324E68-6169-4FBE-A79F-56910544B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pPr>
              <a:defRPr/>
            </a:pPr>
            <a:fld id="{D06204A0-9749-4931-BEE0-742703E68D58}" type="datetimeFigureOut">
              <a:rPr lang="en-US"/>
              <a:pPr>
                <a:defRPr/>
              </a:pPr>
              <a:t>6/12/19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pPr>
              <a:defRPr/>
            </a:pPr>
            <a:fld id="{F37F66BD-3341-47EB-B699-3E9C3FE8B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roducts.optimizory.com/rmsis" TargetMode="External"/><Relationship Id="rId7" Type="http://schemas.openxmlformats.org/officeDocument/2006/relationships/hyperlink" Target="http://docs.optimizory.com/display/rmsis/Summary+of+RMsis+Releas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docs.optimizory.com/display/rmsis/RMsis+Documentation+-+Latest+Release" TargetMode="External"/><Relationship Id="rId5" Type="http://schemas.openxmlformats.org/officeDocument/2006/relationships/hyperlink" Target="http://cart.optimizory.com/rmsis" TargetMode="External"/><Relationship Id="rId4" Type="http://schemas.openxmlformats.org/officeDocument/2006/relationships/hyperlink" Target="http://jira-rmsis.optimizory.com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2"/>
          <p:cNvSpPr>
            <a:spLocks/>
          </p:cNvSpPr>
          <p:nvPr/>
        </p:nvSpPr>
        <p:spPr bwMode="auto">
          <a:xfrm>
            <a:off x="685800" y="1752600"/>
            <a:ext cx="777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endParaRPr lang="en-US" sz="3200" b="1">
              <a:solidFill>
                <a:schemeClr val="tx2"/>
              </a:solidFill>
            </a:endParaRP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sz="3200">
                <a:solidFill>
                  <a:schemeClr val="tx2"/>
                </a:solidFill>
              </a:rPr>
              <a:t>Lifecycle of a Requirement in 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sz="3200">
                <a:solidFill>
                  <a:schemeClr val="tx2"/>
                </a:solidFill>
              </a:rPr>
              <a:t>Product Development Scenario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81000" y="3886200"/>
            <a:ext cx="8458200" cy="1143000"/>
          </a:xfrm>
          <a:prstGeom prst="rect">
            <a:avLst/>
          </a:prstGeom>
        </p:spPr>
        <p:txBody>
          <a:bodyPr/>
          <a:lstStyle/>
          <a:p>
            <a:pPr marL="365125" indent="-255588" algn="ctr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en-US" sz="2400" kern="0">
                <a:latin typeface="+mn-lt"/>
              </a:rPr>
              <a:t>Simplify </a:t>
            </a:r>
            <a:r>
              <a:rPr lang="en-US" sz="2400" kern="0" dirty="0">
                <a:latin typeface="+mn-lt"/>
              </a:rPr>
              <a:t>Requirement Management for JIRA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4800600"/>
            <a:ext cx="8229600" cy="1206500"/>
          </a:xfrm>
        </p:spPr>
        <p:txBody>
          <a:bodyPr/>
          <a:lstStyle/>
          <a:p>
            <a:pPr eaLnBrk="1" hangingPunct="1"/>
            <a:r>
              <a:rPr lang="en-US" sz="2300"/>
              <a:t>The feature can be Baselined / Marked for Baseline.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08" y="304800"/>
            <a:ext cx="8366692" cy="392685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4800600"/>
            <a:ext cx="8229600" cy="1206500"/>
          </a:xfrm>
        </p:spPr>
        <p:txBody>
          <a:bodyPr/>
          <a:lstStyle/>
          <a:p>
            <a:pPr eaLnBrk="1" hangingPunct="1"/>
            <a:r>
              <a:rPr lang="en-US" sz="2300"/>
              <a:t>The feature is assigned to product release “v1.0.0”.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1" y="304800"/>
            <a:ext cx="8474269" cy="419154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4800600"/>
            <a:ext cx="8229600" cy="1206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/>
              <a:t>Development Team starts developing Feature B.</a:t>
            </a:r>
          </a:p>
          <a:p>
            <a:pPr eaLnBrk="1" hangingPunct="1">
              <a:lnSpc>
                <a:spcPct val="90000"/>
              </a:lnSpc>
            </a:pPr>
            <a:r>
              <a:rPr lang="en-US" sz="2300"/>
              <a:t>Test Team starts preparing for testing of Feature B.</a:t>
            </a:r>
          </a:p>
          <a:p>
            <a:pPr eaLnBrk="1" hangingPunct="1">
              <a:lnSpc>
                <a:spcPct val="90000"/>
              </a:lnSpc>
            </a:pPr>
            <a:r>
              <a:rPr lang="en-US" sz="2300"/>
              <a:t>They discover an issue and log a change request.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0" y="609600"/>
            <a:ext cx="8370160" cy="39624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4800600"/>
            <a:ext cx="8229600" cy="1206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/>
              <a:t>Change request is closed.</a:t>
            </a:r>
          </a:p>
          <a:p>
            <a:pPr eaLnBrk="1" hangingPunct="1">
              <a:lnSpc>
                <a:spcPct val="90000"/>
              </a:lnSpc>
            </a:pPr>
            <a:r>
              <a:rPr lang="en-US" sz="2300"/>
              <a:t>Feature is updated and a new version (2) created.</a:t>
            </a:r>
          </a:p>
          <a:p>
            <a:pPr eaLnBrk="1" hangingPunct="1">
              <a:lnSpc>
                <a:spcPct val="90000"/>
              </a:lnSpc>
            </a:pPr>
            <a:r>
              <a:rPr lang="en-US" sz="2300"/>
              <a:t>This version is assigned to Release v1.3.0.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610600" cy="43540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4800600"/>
            <a:ext cx="8229600" cy="1206500"/>
          </a:xfrm>
        </p:spPr>
        <p:txBody>
          <a:bodyPr/>
          <a:lstStyle/>
          <a:p>
            <a:pPr eaLnBrk="1" hangingPunct="1"/>
            <a:r>
              <a:rPr lang="en-US" sz="2300"/>
              <a:t>Test Cases are mapped to the requirement.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366298" cy="386589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/>
          </p:cNvSpPr>
          <p:nvPr>
            <p:ph type="body" sz="half" idx="2"/>
          </p:nvPr>
        </p:nvSpPr>
        <p:spPr>
          <a:xfrm>
            <a:off x="228600" y="4572000"/>
            <a:ext cx="8686800" cy="1371600"/>
          </a:xfrm>
        </p:spPr>
        <p:txBody>
          <a:bodyPr anchor="ctr"/>
          <a:lstStyle/>
          <a:p>
            <a:pPr eaLnBrk="1" hangingPunct="1"/>
            <a:r>
              <a:rPr lang="en-US" sz="2300"/>
              <a:t>Create Test Run(s) and execute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839199" cy="39624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4800600"/>
            <a:ext cx="8229600" cy="1206500"/>
          </a:xfrm>
        </p:spPr>
        <p:txBody>
          <a:bodyPr/>
          <a:lstStyle/>
          <a:p>
            <a:pPr eaLnBrk="1" hangingPunct="1"/>
            <a:r>
              <a:rPr lang="en-US" sz="2300"/>
              <a:t>Issues found during testing are mapped to the requirement.</a:t>
            </a:r>
          </a:p>
          <a:p>
            <a:pPr eaLnBrk="1" hangingPunct="1"/>
            <a:r>
              <a:rPr lang="en-US" sz="2300"/>
              <a:t>These issues are tracked to closure.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1" y="228600"/>
            <a:ext cx="8487749" cy="402360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/>
          <a:p>
            <a:pPr marL="109538" eaLnBrk="1" hangingPunct="1"/>
            <a:r>
              <a:rPr lang="en-US" b="1" dirty="0"/>
              <a:t>The “Product Feature B” is released as part of </a:t>
            </a:r>
          </a:p>
          <a:p>
            <a:pPr marL="109538" eaLnBrk="1" hangingPunct="1"/>
            <a:r>
              <a:rPr lang="en-US" b="1" dirty="0"/>
              <a:t>Release v1.3.0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dirty="0" err="1"/>
              <a:t>RMsis</a:t>
            </a:r>
            <a:r>
              <a:rPr lang="en-US" dirty="0"/>
              <a:t> Home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hlinkClick r:id="rId3"/>
              </a:rPr>
              <a:t>http://products.optimizory.com/rmsis</a:t>
            </a:r>
            <a:endParaRPr lang="en-US" sz="2400" dirty="0">
              <a:hlinkClick r:id="rId4"/>
            </a:endParaRPr>
          </a:p>
          <a:p>
            <a:pPr eaLnBrk="1" hangingPunct="1">
              <a:defRPr/>
            </a:pPr>
            <a:r>
              <a:rPr lang="en-US" dirty="0" err="1"/>
              <a:t>RMsis</a:t>
            </a:r>
            <a:r>
              <a:rPr lang="en-US" dirty="0"/>
              <a:t> Documents</a:t>
            </a:r>
            <a:endParaRPr lang="en-US" dirty="0">
              <a:hlinkClick r:id="rId5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/>
              <a:t>Latest Release : </a:t>
            </a:r>
            <a:r>
              <a:rPr lang="en-US" dirty="0">
                <a:hlinkClick r:id="rId6"/>
              </a:rPr>
              <a:t>http://docs.optimizory.com/display/rmsis/RMsis+Documentation+-+Latest+Release</a:t>
            </a:r>
            <a:r>
              <a:rPr lang="en-US" dirty="0"/>
              <a:t> 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/>
              <a:t>Functions included in Releases : </a:t>
            </a:r>
            <a:r>
              <a:rPr lang="en-US" dirty="0">
                <a:hlinkClick r:id="rId7"/>
              </a:rPr>
              <a:t>http://docs.optimizory.com/display/rmsis/Summary+of+RMsis+Releases</a:t>
            </a:r>
            <a:endParaRPr lang="en-US" dirty="0">
              <a:hlinkClick r:id="rId5"/>
            </a:endParaRPr>
          </a:p>
          <a:p>
            <a:pPr eaLnBrk="1" hangingPunct="1">
              <a:defRPr/>
            </a:pPr>
            <a:r>
              <a:rPr lang="en-US" dirty="0" err="1"/>
              <a:t>RMsis</a:t>
            </a:r>
            <a:r>
              <a:rPr lang="en-US" dirty="0"/>
              <a:t> at </a:t>
            </a:r>
            <a:r>
              <a:rPr lang="en-US" dirty="0" err="1"/>
              <a:t>Atlassian</a:t>
            </a:r>
            <a:endParaRPr lang="en-US" dirty="0"/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u="sng" dirty="0">
                <a:solidFill>
                  <a:srgbClr val="FF9946"/>
                </a:solidFill>
              </a:rPr>
              <a:t>https://</a:t>
            </a:r>
            <a:r>
              <a:rPr lang="en-US" u="sng" dirty="0" err="1">
                <a:solidFill>
                  <a:srgbClr val="FF9946"/>
                </a:solidFill>
              </a:rPr>
              <a:t>marketplace.atlassian.com</a:t>
            </a:r>
            <a:r>
              <a:rPr lang="en-US" u="sng" dirty="0">
                <a:solidFill>
                  <a:srgbClr val="FF9946"/>
                </a:solidFill>
              </a:rPr>
              <a:t>/plugins/</a:t>
            </a:r>
            <a:r>
              <a:rPr lang="en-US" u="sng" dirty="0" err="1">
                <a:solidFill>
                  <a:srgbClr val="FF9946"/>
                </a:solidFill>
              </a:rPr>
              <a:t>com.optimizory.rmsis.plugin.jira-rmsis</a:t>
            </a:r>
            <a:r>
              <a:rPr lang="en-US" u="sng" dirty="0">
                <a:solidFill>
                  <a:srgbClr val="FF9946"/>
                </a:solidFill>
              </a:rPr>
              <a:t>/server/overview</a:t>
            </a:r>
          </a:p>
          <a:p>
            <a:pPr eaLnBrk="1" hangingPunct="1">
              <a:defRPr/>
            </a:pPr>
            <a:r>
              <a:rPr lang="en-US" dirty="0" err="1"/>
              <a:t>RMsis</a:t>
            </a:r>
            <a:r>
              <a:rPr lang="en-US" dirty="0"/>
              <a:t> Demo link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>
                <a:hlinkClick r:id="rId4"/>
              </a:rPr>
              <a:t>http://jira-rmsis.optimizory.com/</a:t>
            </a:r>
            <a:r>
              <a:rPr lang="en-US" dirty="0"/>
              <a:t> </a:t>
            </a:r>
          </a:p>
          <a:p>
            <a:pPr lvl="2" eaLnBrk="1" hangingPunct="1">
              <a:defRPr/>
            </a:pPr>
            <a:r>
              <a:rPr lang="en-US" dirty="0"/>
              <a:t>Project manager login details </a:t>
            </a:r>
          </a:p>
          <a:p>
            <a:pPr lvl="3" eaLnBrk="1" hangingPunct="1">
              <a:defRPr/>
            </a:pPr>
            <a:r>
              <a:rPr lang="en-US" dirty="0"/>
              <a:t>Login: pm1</a:t>
            </a:r>
          </a:p>
          <a:p>
            <a:pPr lvl="3" eaLnBrk="1" hangingPunct="1">
              <a:defRPr/>
            </a:pPr>
            <a:r>
              <a:rPr lang="en-US" dirty="0"/>
              <a:t>Password: project123</a:t>
            </a:r>
          </a:p>
          <a:p>
            <a:pPr lvl="2" eaLnBrk="1" hangingPunct="1">
              <a:defRPr/>
            </a:pPr>
            <a:r>
              <a:rPr lang="en-US" dirty="0"/>
              <a:t>Team member login details </a:t>
            </a:r>
          </a:p>
          <a:p>
            <a:pPr lvl="3" eaLnBrk="1" hangingPunct="1">
              <a:defRPr/>
            </a:pPr>
            <a:r>
              <a:rPr lang="en-US" dirty="0"/>
              <a:t>Login: usr1</a:t>
            </a:r>
          </a:p>
          <a:p>
            <a:pPr lvl="3" eaLnBrk="1" hangingPunct="1">
              <a:defRPr/>
            </a:pPr>
            <a:r>
              <a:rPr lang="en-US" dirty="0"/>
              <a:t>Password: user123 </a:t>
            </a:r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/>
              <a:t>See Also 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ctrTitle"/>
          </p:nvPr>
        </p:nvSpPr>
        <p:spPr>
          <a:xfrm>
            <a:off x="228600" y="1905000"/>
            <a:ext cx="8686800" cy="3124200"/>
          </a:xfrm>
        </p:spPr>
        <p:txBody>
          <a:bodyPr anchor="t">
            <a:normAutofit/>
          </a:bodyPr>
          <a:lstStyle/>
          <a:p>
            <a:pPr algn="ctr" eaLnBrk="1" hangingPunct="1">
              <a:defRPr/>
            </a:pPr>
            <a:r>
              <a:rPr lang="en-US" sz="3200" b="0" dirty="0"/>
              <a:t>Thanks!</a:t>
            </a:r>
            <a:br>
              <a:rPr lang="en-US" sz="3200" dirty="0"/>
            </a:br>
            <a:br>
              <a:rPr lang="en-US" dirty="0"/>
            </a:br>
            <a:r>
              <a:rPr lang="en-US" sz="2400" b="0" dirty="0"/>
              <a:t>For further questions or issues, contact</a:t>
            </a:r>
            <a:br>
              <a:rPr lang="en-US" sz="2400" b="0" dirty="0"/>
            </a:br>
            <a:br>
              <a:rPr lang="en-US" sz="2400" b="0" dirty="0"/>
            </a:br>
            <a:r>
              <a:rPr lang="en-US" sz="2400" b="0" u="sng" dirty="0">
                <a:solidFill>
                  <a:schemeClr val="tx2">
                    <a:lumMod val="50000"/>
                  </a:schemeClr>
                </a:solidFill>
              </a:rPr>
              <a:t>support@optimizory.com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/>
              <a:t>Problem Statement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4953000"/>
          </a:xfrm>
        </p:spPr>
        <p:txBody>
          <a:bodyPr/>
          <a:lstStyle/>
          <a:p>
            <a:pPr marL="623888" indent="-514350" eaLnBrk="1" hangingPunct="1">
              <a:lnSpc>
                <a:spcPct val="90000"/>
              </a:lnSpc>
            </a:pPr>
            <a:r>
              <a:rPr lang="en-US" sz="2300"/>
              <a:t>To walk through the lifecycle of a specific Requirement in a product development scenario.</a:t>
            </a:r>
          </a:p>
          <a:p>
            <a:pPr marL="623888" indent="-514350" eaLnBrk="1" hangingPunct="1">
              <a:lnSpc>
                <a:spcPct val="90000"/>
              </a:lnSpc>
            </a:pPr>
            <a:endParaRPr lang="en-US" sz="2300"/>
          </a:p>
          <a:p>
            <a:pPr marL="623888" indent="-514350" eaLnBrk="1" hangingPunct="1">
              <a:lnSpc>
                <a:spcPct val="90000"/>
              </a:lnSpc>
            </a:pPr>
            <a:r>
              <a:rPr lang="en-US" sz="2300"/>
              <a:t>A need is contributed by customer, eventually leading to inclusion as feature.</a:t>
            </a:r>
          </a:p>
          <a:p>
            <a:pPr marL="623888" indent="-514350" eaLnBrk="1" hangingPunct="1">
              <a:lnSpc>
                <a:spcPct val="90000"/>
              </a:lnSpc>
            </a:pPr>
            <a:endParaRPr lang="en-US" sz="2300"/>
          </a:p>
          <a:p>
            <a:pPr marL="830263" lvl="1" indent="-438150" eaLnBrk="1" hangingPunct="1">
              <a:lnSpc>
                <a:spcPct val="90000"/>
              </a:lnSpc>
              <a:buFont typeface="Verdana" panose="020B0604030504040204" pitchFamily="34" charset="0"/>
              <a:buAutoNum type="arabicPeriod"/>
            </a:pPr>
            <a:r>
              <a:rPr lang="en-US" sz="2100"/>
              <a:t>Need is specified in unplanned table.</a:t>
            </a:r>
          </a:p>
          <a:p>
            <a:pPr marL="830263" lvl="1" indent="-438150" eaLnBrk="1" hangingPunct="1">
              <a:lnSpc>
                <a:spcPct val="90000"/>
              </a:lnSpc>
              <a:buFont typeface="Verdana" panose="020B0604030504040204" pitchFamily="34" charset="0"/>
              <a:buAutoNum type="arabicPeriod"/>
            </a:pPr>
            <a:r>
              <a:rPr lang="en-US" sz="2100"/>
              <a:t>Requirement is included in the planned set, analyzed and assigned to a release.</a:t>
            </a:r>
          </a:p>
          <a:p>
            <a:pPr marL="830263" lvl="1" indent="-438150" eaLnBrk="1" hangingPunct="1">
              <a:lnSpc>
                <a:spcPct val="90000"/>
              </a:lnSpc>
              <a:buFont typeface="Verdana" panose="020B0604030504040204" pitchFamily="34" charset="0"/>
              <a:buAutoNum type="arabicPeriod"/>
            </a:pPr>
            <a:r>
              <a:rPr lang="en-US" sz="2100"/>
              <a:t>Requirement is evolved and baselined.</a:t>
            </a:r>
          </a:p>
          <a:p>
            <a:pPr marL="830263" lvl="1" indent="-438150" eaLnBrk="1" hangingPunct="1">
              <a:lnSpc>
                <a:spcPct val="90000"/>
              </a:lnSpc>
              <a:buFont typeface="Verdana" panose="020B0604030504040204" pitchFamily="34" charset="0"/>
              <a:buAutoNum type="arabicPeriod"/>
            </a:pPr>
            <a:r>
              <a:rPr lang="en-US" sz="2100"/>
              <a:t>Requirement goes through a change request.</a:t>
            </a:r>
          </a:p>
          <a:p>
            <a:pPr marL="830263" lvl="1" indent="-438150" eaLnBrk="1" hangingPunct="1">
              <a:lnSpc>
                <a:spcPct val="90000"/>
              </a:lnSpc>
              <a:buFont typeface="Verdana" panose="020B0604030504040204" pitchFamily="34" charset="0"/>
              <a:buAutoNum type="arabicPeriod"/>
            </a:pPr>
            <a:r>
              <a:rPr lang="en-US" sz="2100"/>
              <a:t>It is implemented and tested.</a:t>
            </a:r>
          </a:p>
          <a:p>
            <a:pPr marL="830263" lvl="1" indent="-438150" eaLnBrk="1" hangingPunct="1">
              <a:lnSpc>
                <a:spcPct val="90000"/>
              </a:lnSpc>
              <a:buFont typeface="Verdana" panose="020B0604030504040204" pitchFamily="34" charset="0"/>
              <a:buAutoNum type="arabicPeriod"/>
            </a:pPr>
            <a:r>
              <a:rPr lang="en-US" sz="2100"/>
              <a:t>Forward traceability is established.</a:t>
            </a:r>
          </a:p>
          <a:p>
            <a:pPr marL="830263" lvl="1" indent="-438150" eaLnBrk="1" hangingPunct="1">
              <a:lnSpc>
                <a:spcPct val="90000"/>
              </a:lnSpc>
              <a:buFont typeface="Verdana" panose="020B0604030504040204" pitchFamily="34" charset="0"/>
              <a:buAutoNum type="arabicPeriod"/>
            </a:pPr>
            <a:r>
              <a:rPr lang="en-US" sz="2100"/>
              <a:t>Issues are associated and tracked to closure.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4800600"/>
            <a:ext cx="8229600" cy="1206500"/>
          </a:xfrm>
        </p:spPr>
        <p:txBody>
          <a:bodyPr/>
          <a:lstStyle/>
          <a:p>
            <a:pPr eaLnBrk="1" hangingPunct="1"/>
            <a:r>
              <a:rPr lang="en-US" sz="2300"/>
              <a:t>“Customer Need B” is contributed by a customer / team member in “Unplanned Table”.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3" y="962698"/>
            <a:ext cx="8832927" cy="301680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4800600"/>
            <a:ext cx="8229600" cy="1206500"/>
          </a:xfrm>
        </p:spPr>
        <p:txBody>
          <a:bodyPr/>
          <a:lstStyle/>
          <a:p>
            <a:pPr eaLnBrk="1" hangingPunct="1"/>
            <a:r>
              <a:rPr lang="en-US" sz="2300"/>
              <a:t>The need is elaborated by the contributor / Business Analyst / Product Manager.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5" y="1066800"/>
            <a:ext cx="8842985" cy="2971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4800600"/>
            <a:ext cx="8229600" cy="1206500"/>
          </a:xfrm>
        </p:spPr>
        <p:txBody>
          <a:bodyPr/>
          <a:lstStyle/>
          <a:p>
            <a:pPr eaLnBrk="1" hangingPunct="1"/>
            <a:r>
              <a:rPr lang="en-US" sz="2300"/>
              <a:t>Product Manager identifies this as a valuable input and decides to move it to the Planned Requirements list.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610599" cy="39495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sz="half" idx="2"/>
          </p:nvPr>
        </p:nvSpPr>
        <p:spPr>
          <a:xfrm>
            <a:off x="381000" y="4267200"/>
            <a:ext cx="84582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/>
              <a:t>Product Management Team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/>
              <a:t>defines a “Feature B” and creates dependency on need.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/>
              <a:t>can also define a requirements hierarchy, like 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User Need &gt;&gt; Product Function &gt;&gt; Feature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9" y="407376"/>
            <a:ext cx="8524135" cy="347882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4800600"/>
            <a:ext cx="8229600" cy="1206500"/>
          </a:xfrm>
        </p:spPr>
        <p:txBody>
          <a:bodyPr/>
          <a:lstStyle/>
          <a:p>
            <a:pPr eaLnBrk="1" hangingPunct="1"/>
            <a:r>
              <a:rPr lang="en-US" sz="2300"/>
              <a:t>This Feature is analyzed by the Product Management Team, who does an estimation and assigns values to various attributes.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97614"/>
            <a:ext cx="8534400" cy="375303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4800600"/>
            <a:ext cx="8229600" cy="1206500"/>
          </a:xfrm>
        </p:spPr>
        <p:txBody>
          <a:bodyPr/>
          <a:lstStyle/>
          <a:p>
            <a:pPr eaLnBrk="1" hangingPunct="1"/>
            <a:r>
              <a:rPr lang="en-US" sz="2300"/>
              <a:t>The Feature is opened up to a multidimensional team (sales, developers, architects) for comments.</a:t>
            </a:r>
          </a:p>
          <a:p>
            <a:pPr eaLnBrk="1" hangingPunct="1"/>
            <a:r>
              <a:rPr lang="en-US" sz="2300"/>
              <a:t>The team’s feedback is incorporated.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1" y="457199"/>
            <a:ext cx="8587329" cy="391324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4800600"/>
            <a:ext cx="8229600" cy="1206500"/>
          </a:xfrm>
        </p:spPr>
        <p:txBody>
          <a:bodyPr/>
          <a:lstStyle/>
          <a:p>
            <a:pPr eaLnBrk="1" hangingPunct="1"/>
            <a:r>
              <a:rPr lang="en-US" sz="2300"/>
              <a:t>When the evolution of “feature B” stops, it’s current version is committed.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0" y="457200"/>
            <a:ext cx="8576273" cy="3886200"/>
          </a:xfrm>
        </p:spPr>
      </p:pic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Concours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course">
  <a:themeElements>
    <a:clrScheme name="1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1_Concours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8_Concours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6903</TotalTime>
  <Words>534</Words>
  <Application>Microsoft Macintosh PowerPoint</Application>
  <PresentationFormat>On-screen Show (4:3)</PresentationFormat>
  <Paragraphs>66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Verdana</vt:lpstr>
      <vt:lpstr>Wingdings</vt:lpstr>
      <vt:lpstr>Wingdings 2</vt:lpstr>
      <vt:lpstr>Wingdings 3</vt:lpstr>
      <vt:lpstr>Concourse</vt:lpstr>
      <vt:lpstr>1_Concourse</vt:lpstr>
      <vt:lpstr>8_Concourse</vt:lpstr>
      <vt:lpstr>PowerPoint Presentation</vt:lpstr>
      <vt:lpstr>Problem Statement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 Also ..</vt:lpstr>
      <vt:lpstr>Thanks!  For further questions or issues, contact  support@optimizory.com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RMsis for JIRA</dc:title>
  <dc:creator>ssahani</dc:creator>
  <cp:lastModifiedBy>Deepanshu Natani</cp:lastModifiedBy>
  <cp:revision>141</cp:revision>
  <dcterms:created xsi:type="dcterms:W3CDTF">2010-09-18T11:44:52Z</dcterms:created>
  <dcterms:modified xsi:type="dcterms:W3CDTF">2019-06-12T07:09:53Z</dcterms:modified>
</cp:coreProperties>
</file>