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3" r:id="rId2"/>
    <p:sldId id="350" r:id="rId3"/>
    <p:sldId id="351" r:id="rId4"/>
    <p:sldId id="355" r:id="rId5"/>
    <p:sldId id="352" r:id="rId6"/>
    <p:sldId id="356" r:id="rId7"/>
    <p:sldId id="357" r:id="rId8"/>
    <p:sldId id="358" r:id="rId9"/>
    <p:sldId id="359" r:id="rId10"/>
    <p:sldId id="360" r:id="rId11"/>
    <p:sldId id="330" r:id="rId12"/>
    <p:sldId id="331" r:id="rId13"/>
    <p:sldId id="363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60"/>
    <a:srgbClr val="FA8657"/>
    <a:srgbClr val="FF2600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4004" autoAdjust="0"/>
  </p:normalViewPr>
  <p:slideViewPr>
    <p:cSldViewPr>
      <p:cViewPr varScale="1">
        <p:scale>
          <a:sx n="113" d="100"/>
          <a:sy n="113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2492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art.optimizory.com/rmsis/buy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optimizory.com/rmsis" TargetMode="External"/><Relationship Id="rId4" Type="http://schemas.openxmlformats.org/officeDocument/2006/relationships/hyperlink" Target="http://jira-rmsis.optimizory.com/" TargetMode="External"/><Relationship Id="rId5" Type="http://schemas.openxmlformats.org/officeDocument/2006/relationships/hyperlink" Target="http://cart.optimizory.com/rmsis" TargetMode="External"/><Relationship Id="rId6" Type="http://schemas.openxmlformats.org/officeDocument/2006/relationships/hyperlink" Target="http://docs.optimizory.com/display/rmsis/RMsis+Documentation+-+Latest+Release" TargetMode="External"/><Relationship Id="rId7" Type="http://schemas.openxmlformats.org/officeDocument/2006/relationships/hyperlink" Target="http://docs.optimizory.com/display/preview/Home" TargetMode="External"/><Relationship Id="rId8" Type="http://schemas.openxmlformats.org/officeDocument/2006/relationships/hyperlink" Target="http://docs.optimizory.com/display/rmsis/Summary+of+RMsis+Releas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cs.optimizory.com/display/rmsis/RMsis+Installation+and+Upgrade+Gui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products.optimizory.com/rmsis/download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Installing </a:t>
            </a:r>
            <a:r>
              <a:rPr lang="en-US" dirty="0" err="1" smtClean="0"/>
              <a:t>RMsis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lvl="0" algn="ctr"/>
            <a:r>
              <a:rPr lang="en-US" sz="2800" kern="0" dirty="0" smtClean="0">
                <a:solidFill>
                  <a:schemeClr val="tx1"/>
                </a:solidFill>
              </a:rPr>
              <a:t>Simplify Requirement Management for JIRA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Login into crm.optimizory.com</a:t>
            </a:r>
          </a:p>
          <a:p>
            <a:r>
              <a:rPr lang="en-US" dirty="0" smtClean="0"/>
              <a:t>Select number of users</a:t>
            </a:r>
          </a:p>
          <a:p>
            <a:r>
              <a:rPr lang="en-US" dirty="0" smtClean="0"/>
              <a:t>Agree to Terms and Conditions and Privacy Policy</a:t>
            </a:r>
          </a:p>
          <a:p>
            <a:r>
              <a:rPr lang="en-US" dirty="0" smtClean="0"/>
              <a:t>Click on proceed to generate trial license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and copy trial license from CRM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Paste license key in RMsis and click on “Submit” button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License expiry and type information will be displayed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232" y="5828768"/>
            <a:ext cx="7162800" cy="648232"/>
          </a:xfrm>
        </p:spPr>
        <p:txBody>
          <a:bodyPr/>
          <a:lstStyle/>
          <a:p>
            <a:r>
              <a:rPr lang="en-US" dirty="0" smtClean="0"/>
              <a:t>Congratulations !!! You have activated license successfully !!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81400" y="5443402"/>
            <a:ext cx="4722632" cy="126219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Login into </a:t>
            </a:r>
            <a:r>
              <a:rPr lang="en-US" dirty="0" smtClean="0">
                <a:hlinkClick r:id="rId2"/>
              </a:rPr>
              <a:t>http://cart.optimizory.com/rmsis/buy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Select your license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Agree to Terms and Conditions and Privacy Policy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On the next screen choose to pay through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Paypal</a:t>
            </a:r>
            <a:r>
              <a:rPr lang="en-US" smtClean="0"/>
              <a:t> / 2Checkout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Wire Transfer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decide to Buy </a:t>
            </a:r>
            <a:r>
              <a:rPr lang="en-US" dirty="0" err="1" smtClean="0"/>
              <a:t>RMsis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r="1" b="-158"/>
          <a:stretch/>
        </p:blipFill>
        <p:spPr>
          <a:xfrm>
            <a:off x="228600" y="76200"/>
            <a:ext cx="8686800" cy="4502888"/>
          </a:xfrm>
        </p:spPr>
      </p:pic>
    </p:spTree>
    <p:extLst>
      <p:ext uri="{BB962C8B-B14F-4D97-AF65-F5344CB8AC3E}">
        <p14:creationId xmlns:p14="http://schemas.microsoft.com/office/powerpoint/2010/main" val="164217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u="sng" dirty="0">
                <a:solidFill>
                  <a:srgbClr val="F99660"/>
                </a:solidFill>
              </a:rPr>
              <a:t>https://</a:t>
            </a:r>
            <a:r>
              <a:rPr lang="en-US" u="sng" dirty="0" err="1" smtClean="0">
                <a:solidFill>
                  <a:srgbClr val="F99660"/>
                </a:solidFill>
              </a:rPr>
              <a:t>marketplace.atlassian.com</a:t>
            </a:r>
            <a:r>
              <a:rPr lang="en-US" u="sng" dirty="0" smtClean="0">
                <a:solidFill>
                  <a:srgbClr val="F99660"/>
                </a:solidFill>
              </a:rPr>
              <a:t>/plugins/</a:t>
            </a:r>
            <a:r>
              <a:rPr lang="en-US" u="sng" dirty="0" err="1" smtClean="0">
                <a:solidFill>
                  <a:srgbClr val="F99660"/>
                </a:solidFill>
              </a:rPr>
              <a:t>com.optimizory.rmsis.plugin.jira-rmsis</a:t>
            </a:r>
            <a:r>
              <a:rPr lang="en-US" u="sng" dirty="0" smtClean="0">
                <a:solidFill>
                  <a:srgbClr val="F99660"/>
                </a:solidFill>
              </a:rPr>
              <a:t>/server/overview</a:t>
            </a:r>
            <a:endParaRPr lang="en-US" dirty="0" smtClean="0">
              <a:solidFill>
                <a:srgbClr val="F99660"/>
              </a:solidFill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See Also ..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b="0" dirty="0"/>
              <a:t>Thanks!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For further questions or issues, </a:t>
            </a:r>
            <a:r>
              <a:rPr lang="en-US" sz="2400" b="0" dirty="0" smtClean="0"/>
              <a:t>contact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25717"/>
              </p:ext>
            </p:extLst>
          </p:nvPr>
        </p:nvGraphicFramePr>
        <p:xfrm>
          <a:off x="228600" y="1158241"/>
          <a:ext cx="8686800" cy="546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02"/>
                <a:gridCol w="4725698"/>
              </a:tblGrid>
              <a:tr h="3271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Platform</a:t>
                      </a:r>
                      <a:r>
                        <a:rPr lang="en-US" dirty="0" smtClean="0"/>
                        <a:t>s supported by </a:t>
                      </a:r>
                      <a:r>
                        <a:rPr lang="en-US" dirty="0" err="1" smtClean="0"/>
                        <a:t>RMsis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1063259">
                <a:tc>
                  <a:txBody>
                    <a:bodyPr/>
                    <a:lstStyle/>
                    <a:p>
                      <a:r>
                        <a:rPr lang="en-US" dirty="0"/>
                        <a:t>Operating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</a:t>
                      </a:r>
                      <a:r>
                        <a:rPr lang="en-US" dirty="0" smtClean="0"/>
                        <a:t>Windows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VISTA/7/8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2008/Server 2012</a:t>
                      </a:r>
                      <a:endParaRPr lang="en-US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Linux </a:t>
                      </a:r>
                      <a:endParaRPr lang="en-US" dirty="0"/>
                    </a:p>
                  </a:txBody>
                  <a:tcPr anchor="ctr"/>
                </a:tc>
              </a:tr>
              <a:tr h="327157"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JIRA 6.0 to JIRA 7.3.3</a:t>
                      </a:r>
                      <a:endParaRPr kumimoji="0" lang="en-US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17892">
                <a:tc>
                  <a:txBody>
                    <a:bodyPr/>
                    <a:lstStyle/>
                    <a:p>
                      <a:r>
                        <a:rPr lang="en-US" dirty="0"/>
                        <a:t>Java Platform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</a:txBody>
                  <a:tcPr anchor="ctr"/>
                </a:tc>
              </a:tr>
              <a:tr h="1653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Databases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Postgres</a:t>
                      </a:r>
                      <a:r>
                        <a:rPr lang="en-US" dirty="0" smtClean="0"/>
                        <a:t> 8.4.0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Maria</a:t>
                      </a:r>
                      <a:r>
                        <a:rPr lang="en-US" baseline="0" dirty="0" err="1" smtClean="0"/>
                        <a:t>DB</a:t>
                      </a:r>
                      <a:r>
                        <a:rPr lang="en-US" baseline="0" dirty="0" smtClean="0"/>
                        <a:t> 5.5 series or 10.0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SQL Server 2005/2008 /2012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 5.1 or later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Oracle 11g or later</a:t>
                      </a:r>
                    </a:p>
                  </a:txBody>
                  <a:tcPr anchor="ctr"/>
                </a:tc>
              </a:tr>
              <a:tr h="9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Web Browsers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Firefox 3.5 or later, </a:t>
                      </a:r>
                    </a:p>
                    <a:p>
                      <a:r>
                        <a:rPr lang="en-US" dirty="0" smtClean="0"/>
                        <a:t>Internet Explorer 8.0 or later</a:t>
                      </a:r>
                    </a:p>
                    <a:p>
                      <a:r>
                        <a:rPr lang="en-US" dirty="0" smtClean="0"/>
                        <a:t>Chrome 11or later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Prerequisites </a:t>
            </a:r>
            <a:r>
              <a:rPr lang="en-US" sz="2000" dirty="0" smtClean="0"/>
              <a:t>for Rmsis-1.8.8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Install JIRA (JIRA 6.0 to JIRA 7.3.3), if not already done so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database for </a:t>
            </a:r>
            <a:r>
              <a:rPr lang="en-US" dirty="0" err="1" smtClean="0"/>
              <a:t>RMsis</a:t>
            </a:r>
            <a:r>
              <a:rPr lang="en-US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Install JIRA </a:t>
            </a:r>
            <a:r>
              <a:rPr lang="en-US" dirty="0" err="1" smtClean="0"/>
              <a:t>plugin</a:t>
            </a:r>
            <a:r>
              <a:rPr lang="en-US" dirty="0" smtClean="0"/>
              <a:t> for </a:t>
            </a:r>
            <a:r>
              <a:rPr lang="en-US" dirty="0" err="1" smtClean="0"/>
              <a:t>RMsis</a:t>
            </a:r>
            <a:r>
              <a:rPr lang="en-US" dirty="0" smtClean="0"/>
              <a:t> </a:t>
            </a:r>
          </a:p>
          <a:p>
            <a:pPr marL="880110" lvl="1" indent="-51435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using JIRA Universal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Manager </a:t>
            </a:r>
          </a:p>
          <a:p>
            <a:pPr marL="880110" lvl="1" indent="-514350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Plugin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is available as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jira-rmsis.x.y.z.jar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where “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x.y.z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” is the version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Activate License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Detailed Documentation: </a:t>
            </a:r>
            <a:r>
              <a:rPr lang="en-US" sz="2000" dirty="0" smtClean="0">
                <a:hlinkClick r:id="rId3"/>
              </a:rPr>
              <a:t>http://docs.optimizory.com/display/rmsis/RMsis+Installation+and+Upgrade+Guide</a:t>
            </a:r>
            <a:endParaRPr lang="en-US" sz="2000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Steps for Installation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stable and complete JIRA installation is prerequisite for </a:t>
            </a:r>
            <a:r>
              <a:rPr lang="en-US" dirty="0" err="1" smtClean="0"/>
              <a:t>RMsis</a:t>
            </a:r>
            <a:r>
              <a:rPr lang="en-US" dirty="0" smtClean="0"/>
              <a:t> installation.</a:t>
            </a:r>
          </a:p>
          <a:p>
            <a:endParaRPr lang="en-US" dirty="0" smtClean="0"/>
          </a:p>
          <a:p>
            <a:r>
              <a:rPr lang="en-US" dirty="0" smtClean="0"/>
              <a:t>If JIRA is not installed, then please refer </a:t>
            </a:r>
            <a:r>
              <a:rPr lang="en-US" dirty="0"/>
              <a:t>https://confluence.atlassian.com/display/JIRA/JIRA+Installation+and+Upgrade+Guide</a:t>
            </a:r>
            <a:endParaRPr lang="en-US" dirty="0" smtClean="0"/>
          </a:p>
          <a:p>
            <a:r>
              <a:rPr lang="en-US" dirty="0" smtClean="0"/>
              <a:t>We would like to recommend not using HSQLDB, since it can lead to data loss in case of abnormal termination.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JIRA is installed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257800" y="5443402"/>
            <a:ext cx="3046232" cy="103359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Login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Create database {say “</a:t>
            </a:r>
            <a:r>
              <a:rPr lang="en-US" dirty="0" err="1" smtClean="0"/>
              <a:t>rmsis</a:t>
            </a:r>
            <a:r>
              <a:rPr lang="en-US" dirty="0" smtClean="0"/>
              <a:t>”}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Grant permissions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database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Deepak\dkumar\personal\fun\RMsis-installation\RMsis-installation\Create-Database-4.JPG"/>
          <p:cNvPicPr>
            <a:picLocks noChangeAspect="1" noChangeArrowheads="1"/>
          </p:cNvPicPr>
          <p:nvPr/>
        </p:nvPicPr>
        <p:blipFill>
          <a:blip r:embed="rId3"/>
          <a:srcRect t="222" b="222"/>
          <a:stretch>
            <a:fillRect/>
          </a:stretch>
        </p:blipFill>
        <p:spPr bwMode="auto">
          <a:xfrm>
            <a:off x="304800" y="228600"/>
            <a:ext cx="86868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443402"/>
            <a:ext cx="7313432" cy="648232"/>
          </a:xfrm>
        </p:spPr>
        <p:txBody>
          <a:bodyPr/>
          <a:lstStyle/>
          <a:p>
            <a:r>
              <a:rPr lang="en-US" dirty="0" smtClean="0"/>
              <a:t>Get URL for the desired version of </a:t>
            </a:r>
            <a:r>
              <a:rPr lang="en-US" dirty="0" err="1" smtClean="0"/>
              <a:t>RMsis</a:t>
            </a:r>
            <a:r>
              <a:rPr lang="en-US" dirty="0" smtClean="0"/>
              <a:t> from </a:t>
            </a:r>
            <a:r>
              <a:rPr lang="en-US" dirty="0" smtClean="0">
                <a:hlinkClick r:id="rId2"/>
              </a:rPr>
              <a:t>http://products.optimizory.com/rmsis/download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Install </a:t>
            </a:r>
            <a:r>
              <a:rPr lang="en-US" sz="2400" dirty="0" err="1" smtClean="0"/>
              <a:t>RMsis</a:t>
            </a:r>
            <a:r>
              <a:rPr lang="en-US" sz="2400" dirty="0" smtClean="0"/>
              <a:t> using JIRA Universal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Manager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>
            <a:off x="305058" y="228600"/>
            <a:ext cx="8610341" cy="4350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 smtClean="0"/>
              <a:t>Select Internal Database for Trials, for ease of setup.</a:t>
            </a:r>
          </a:p>
          <a:p>
            <a:r>
              <a:rPr lang="en-US" dirty="0" smtClean="0"/>
              <a:t>For production systems, create a Database as suggested earlier.</a:t>
            </a:r>
          </a:p>
          <a:p>
            <a:r>
              <a:rPr lang="en-US" dirty="0" smtClean="0"/>
              <a:t>Enter details here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 with the Database.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the Database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"/>
          <a:stretch/>
        </p:blipFill>
        <p:spPr>
          <a:xfrm>
            <a:off x="381000" y="304800"/>
            <a:ext cx="8229600" cy="4274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optional.</a:t>
            </a:r>
          </a:p>
          <a:p>
            <a:r>
              <a:rPr lang="en-US" dirty="0" smtClean="0"/>
              <a:t>If configured,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 with mail server.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Mail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HTTP and HTTPS supported.</a:t>
            </a:r>
          </a:p>
          <a:p>
            <a:r>
              <a:rPr lang="en-US" dirty="0" smtClean="0"/>
              <a:t>Configure JIRA Internal URL and </a:t>
            </a:r>
            <a:r>
              <a:rPr lang="en-US" dirty="0" smtClean="0">
                <a:solidFill>
                  <a:srgbClr val="FF0000"/>
                </a:solidFill>
              </a:rPr>
              <a:t>Test Connection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Optional Reverse Proxy support.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ocalhost</a:t>
            </a:r>
            <a:r>
              <a:rPr lang="en-US" dirty="0" smtClean="0"/>
              <a:t> is preferable for JIRA Internal URL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RMsis</a:t>
            </a:r>
            <a:r>
              <a:rPr lang="en-US" dirty="0" smtClean="0"/>
              <a:t> Server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4702</TotalTime>
  <Words>511</Words>
  <Application>Microsoft Macintosh PowerPoint</Application>
  <PresentationFormat>On-screen Show (4:3)</PresentationFormat>
  <Paragraphs>102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Lucida Sans Unicode</vt:lpstr>
      <vt:lpstr>Verdana</vt:lpstr>
      <vt:lpstr>Wingdings</vt:lpstr>
      <vt:lpstr>Wingdings 2</vt:lpstr>
      <vt:lpstr>Wingdings 3</vt:lpstr>
      <vt:lpstr>Arial</vt:lpstr>
      <vt:lpstr>Concourse</vt:lpstr>
      <vt:lpstr>Installing RMsis </vt:lpstr>
      <vt:lpstr>Prerequisites for Rmsis-1.8.8 </vt:lpstr>
      <vt:lpstr>Steps for Installation</vt:lpstr>
      <vt:lpstr>Ensure JIRA is installed</vt:lpstr>
      <vt:lpstr>Create database</vt:lpstr>
      <vt:lpstr>Install RMsis using JIRA Universal Plugin Manager</vt:lpstr>
      <vt:lpstr>Configure the Database</vt:lpstr>
      <vt:lpstr>Configure Mail</vt:lpstr>
      <vt:lpstr>Configure RMsis Server</vt:lpstr>
      <vt:lpstr>Generate and copy trial license from CRM</vt:lpstr>
      <vt:lpstr>Paste license key in RMsis and click on “Submit” button </vt:lpstr>
      <vt:lpstr>License expiry and type information will be displayed</vt:lpstr>
      <vt:lpstr>When you decide to Buy RMsis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Deepanshu Natani</cp:lastModifiedBy>
  <cp:revision>125</cp:revision>
  <dcterms:created xsi:type="dcterms:W3CDTF">2010-09-18T11:44:52Z</dcterms:created>
  <dcterms:modified xsi:type="dcterms:W3CDTF">2017-04-28T11:25:27Z</dcterms:modified>
</cp:coreProperties>
</file>