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1" r:id="rId3"/>
    <p:sldId id="352" r:id="rId4"/>
    <p:sldId id="260" r:id="rId5"/>
    <p:sldId id="327" r:id="rId6"/>
    <p:sldId id="328" r:id="rId7"/>
    <p:sldId id="329" r:id="rId8"/>
    <p:sldId id="330" r:id="rId9"/>
    <p:sldId id="338" r:id="rId10"/>
    <p:sldId id="332" r:id="rId11"/>
    <p:sldId id="354" r:id="rId12"/>
    <p:sldId id="333" r:id="rId13"/>
    <p:sldId id="334" r:id="rId14"/>
    <p:sldId id="335" r:id="rId15"/>
    <p:sldId id="348" r:id="rId16"/>
    <p:sldId id="349" r:id="rId17"/>
    <p:sldId id="351" r:id="rId18"/>
    <p:sldId id="336" r:id="rId19"/>
    <p:sldId id="359" r:id="rId20"/>
    <p:sldId id="360" r:id="rId21"/>
    <p:sldId id="361" r:id="rId22"/>
    <p:sldId id="363" r:id="rId23"/>
    <p:sldId id="364" r:id="rId24"/>
    <p:sldId id="263" r:id="rId25"/>
    <p:sldId id="356" r:id="rId26"/>
    <p:sldId id="355" r:id="rId27"/>
    <p:sldId id="337" r:id="rId28"/>
    <p:sldId id="343" r:id="rId29"/>
    <p:sldId id="357" r:id="rId30"/>
    <p:sldId id="345" r:id="rId31"/>
    <p:sldId id="358" r:id="rId32"/>
    <p:sldId id="299" r:id="rId33"/>
    <p:sldId id="346" r:id="rId34"/>
    <p:sldId id="36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22"/>
    <a:srgbClr val="0400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363" autoAdjust="0"/>
    <p:restoredTop sz="94660"/>
  </p:normalViewPr>
  <p:slideViewPr>
    <p:cSldViewPr>
      <p:cViewPr varScale="1">
        <p:scale>
          <a:sx n="75" d="100"/>
          <a:sy n="75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38C-805B-4528-B422-CC826267797D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163-601A-4921-9FDF-F7E92F5238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Thanks for your time and interest !</a:t>
            </a:r>
          </a:p>
          <a:p>
            <a:endParaRPr lang="en-US" smtClean="0"/>
          </a:p>
          <a:p>
            <a:r>
              <a:rPr lang="en-US" smtClean="0"/>
              <a:t>Finally, we want to ensure that we build products, which really solve your problems.</a:t>
            </a:r>
          </a:p>
          <a:p>
            <a:endParaRPr lang="en-US" smtClean="0"/>
          </a:p>
          <a:p>
            <a:r>
              <a:rPr lang="en-US" smtClean="0"/>
              <a:t>So, if you have any open issues, please feel free to contact our support team.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3/17/2012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ptimizory.com/display/rmsis/Summary+of+RMsis+Releases" TargetMode="External"/><Relationship Id="rId3" Type="http://schemas.openxmlformats.org/officeDocument/2006/relationships/hyperlink" Target="http://products.optimizory.com/rmsis" TargetMode="External"/><Relationship Id="rId7" Type="http://schemas.openxmlformats.org/officeDocument/2006/relationships/hyperlink" Target="http://docs.optimizory.com/display/preview/Hom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ptimizory.com/display/rmsis/RMsis+Documentation+-+Latest+Release" TargetMode="External"/><Relationship Id="rId5" Type="http://schemas.openxmlformats.org/officeDocument/2006/relationships/hyperlink" Target="http://cart.optimizory.com/rmsis" TargetMode="External"/><Relationship Id="rId4" Type="http://schemas.openxmlformats.org/officeDocument/2006/relationships/hyperlink" Target="http://jira-rmsis.optimizory.com/" TargetMode="External"/><Relationship Id="rId9" Type="http://schemas.openxmlformats.org/officeDocument/2006/relationships/hyperlink" Target="https://plugins.atlassian.com/plugin/details/30899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RMsis</a:t>
            </a:r>
            <a:r>
              <a:rPr lang="en-US" dirty="0" smtClean="0"/>
              <a:t> Overview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53471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 err="1" smtClean="0"/>
              <a:t>RMsis</a:t>
            </a:r>
            <a:r>
              <a:rPr lang="en-US" sz="2800" dirty="0" smtClean="0"/>
              <a:t> – v </a:t>
            </a:r>
            <a:r>
              <a:rPr lang="en-US" sz="2800" dirty="0" smtClean="0"/>
              <a:t>1.5.0 </a:t>
            </a:r>
          </a:p>
          <a:p>
            <a:pPr algn="ctr"/>
            <a:r>
              <a:rPr lang="en-US" sz="2800" dirty="0" smtClean="0"/>
              <a:t>now </a:t>
            </a:r>
            <a:r>
              <a:rPr lang="en-US" sz="2800" dirty="0" smtClean="0"/>
              <a:t>with JIRA 5.0 support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Simplify Requirement Management for </a:t>
            </a:r>
            <a:r>
              <a:rPr lang="en-US" sz="2800" dirty="0" smtClean="0"/>
              <a:t>JIRA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Requirement manager can view and edit details of a requirement.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Requirements</a:t>
            </a:r>
            <a:endParaRPr lang="en-US" dirty="0"/>
          </a:p>
        </p:txBody>
      </p:sp>
      <p:pic>
        <p:nvPicPr>
          <p:cNvPr id="7" name="Picture Placeholder 6" descr="4_view_requirement_pag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352" b="73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RMsis</a:t>
            </a:r>
            <a:r>
              <a:rPr lang="en-US" dirty="0" smtClean="0"/>
              <a:t> maintains a list of sources</a:t>
            </a:r>
          </a:p>
          <a:p>
            <a:r>
              <a:rPr lang="en-US" dirty="0" smtClean="0"/>
              <a:t> A requirement can be mapped to a source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source of a Requirement</a:t>
            </a:r>
            <a:endParaRPr lang="en-US" dirty="0"/>
          </a:p>
        </p:txBody>
      </p:sp>
      <p:pic>
        <p:nvPicPr>
          <p:cNvPr id="7" name="Picture Placeholder 6" descr="req-src-0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140" y="189968"/>
            <a:ext cx="8916400" cy="407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View traceability of issues/bugs/tasks against requirements. </a:t>
            </a:r>
          </a:p>
          <a:p>
            <a:r>
              <a:rPr lang="en-US" dirty="0" smtClean="0"/>
              <a:t>Any custom type of JIRA issue can be traced.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Traceability</a:t>
            </a:r>
            <a:endParaRPr lang="en-US" dirty="0"/>
          </a:p>
        </p:txBody>
      </p:sp>
      <p:pic>
        <p:nvPicPr>
          <p:cNvPr id="9" name="Picture Placeholder 8" descr="5_traceability_tabl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599" b="25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Already linked issues can be viewed and new issues can be added.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Traceability: Linking Issues</a:t>
            </a:r>
            <a:endParaRPr lang="en-US" dirty="0"/>
          </a:p>
        </p:txBody>
      </p:sp>
      <p:pic>
        <p:nvPicPr>
          <p:cNvPr id="6" name="Picture Placeholder 6" descr="slide-08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69" r="7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View status of all the issues associated with a Release</a:t>
            </a:r>
          </a:p>
          <a:p>
            <a:r>
              <a:rPr lang="en-US" dirty="0" smtClean="0"/>
              <a:t>View Requirements and Test cases associated with any given JIRA issue</a:t>
            </a:r>
          </a:p>
          <a:p>
            <a:r>
              <a:rPr lang="en-US" dirty="0" smtClean="0"/>
              <a:t>This view effectively points to the health of a Release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Traceability</a:t>
            </a:r>
            <a:endParaRPr lang="en-US" dirty="0"/>
          </a:p>
        </p:txBody>
      </p:sp>
      <p:pic>
        <p:nvPicPr>
          <p:cNvPr id="9" name="Picture Placeholder 8" descr="8_artifacts_tabl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8038" y="189968"/>
            <a:ext cx="8842922" cy="407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Baseline: Select Requirement(s) to Mark for Baseline</a:t>
            </a:r>
            <a:endParaRPr lang="en-US" sz="2400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</p:spPr>
        <p:txBody>
          <a:bodyPr/>
          <a:lstStyle/>
          <a:p>
            <a:r>
              <a:rPr lang="en-US" dirty="0" smtClean="0"/>
              <a:t>Manager can mark requirement for baseline after discussion.</a:t>
            </a:r>
            <a:endParaRPr lang="en-US" dirty="0"/>
          </a:p>
        </p:txBody>
      </p:sp>
      <p:pic>
        <p:nvPicPr>
          <p:cNvPr id="6" name="Picture Placeholder 6" descr="slide-11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55" r="1455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Baseline: Marked for Baseline</a:t>
            </a:r>
            <a:endParaRPr lang="en-US" dirty="0"/>
          </a:p>
        </p:txBody>
      </p:sp>
      <p:pic>
        <p:nvPicPr>
          <p:cNvPr id="6" name="Picture Placeholder 6" descr="slide-12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28600" y="966659"/>
            <a:ext cx="8763000" cy="2753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Manager can create baseline and provide a name to it.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Baseline: Create Baseline</a:t>
            </a:r>
            <a:endParaRPr lang="en-US" dirty="0"/>
          </a:p>
        </p:txBody>
      </p:sp>
      <p:pic>
        <p:nvPicPr>
          <p:cNvPr id="6" name="Picture Placeholder 6" descr="slide-13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95" b="795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5443402"/>
            <a:ext cx="8075432" cy="6482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new releases within </a:t>
            </a:r>
            <a:r>
              <a:rPr lang="en-US" dirty="0" err="1" smtClean="0"/>
              <a:t>RMsis</a:t>
            </a:r>
            <a:r>
              <a:rPr lang="en-US" dirty="0" smtClean="0"/>
              <a:t> or sync with JIRA versions</a:t>
            </a:r>
          </a:p>
          <a:p>
            <a:r>
              <a:rPr lang="en-US" dirty="0" smtClean="0"/>
              <a:t>Planned and Actual effort is automatically updated from associated Requirements and Artifacts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Management</a:t>
            </a:r>
            <a:endParaRPr lang="en-US" dirty="0"/>
          </a:p>
        </p:txBody>
      </p:sp>
      <p:pic>
        <p:nvPicPr>
          <p:cNvPr id="7" name="Picture Placeholder 6" descr="11_releases_table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145" b="111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81198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complete set of Requirements included in a Release</a:t>
            </a:r>
          </a:p>
          <a:p>
            <a:r>
              <a:rPr lang="en-US" dirty="0" smtClean="0"/>
              <a:t>Useful for automatically mapping the Test Cases</a:t>
            </a:r>
          </a:p>
          <a:p>
            <a:r>
              <a:rPr lang="en-US" dirty="0" smtClean="0"/>
              <a:t>Will form the basis of automatic generation of Release Notes</a:t>
            </a:r>
            <a:endParaRPr lang="en-US" dirty="0"/>
          </a:p>
        </p:txBody>
      </p:sp>
      <p:pic>
        <p:nvPicPr>
          <p:cNvPr id="5" name="Picture Placeholder 4" descr="12_releases_table_configure_release_composition_releas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b="11206"/>
          <a:stretch>
            <a:fillRect/>
          </a:stretch>
        </p:blipFill>
        <p:spPr>
          <a:xfrm>
            <a:off x="533400" y="158562"/>
            <a:ext cx="8077200" cy="467054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Release 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RMsis is simplified requirement management product, designed specially to complement JIRA</a:t>
            </a:r>
          </a:p>
          <a:p>
            <a:endParaRPr lang="en-US" dirty="0" smtClean="0"/>
          </a:p>
          <a:p>
            <a:r>
              <a:rPr lang="en-US" dirty="0" smtClean="0"/>
              <a:t>Helps Manage</a:t>
            </a:r>
          </a:p>
          <a:p>
            <a:pPr lvl="1"/>
            <a:r>
              <a:rPr lang="en-US" dirty="0" smtClean="0"/>
              <a:t>Requirement Lifecycle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Versions and Baselines of Requirements</a:t>
            </a:r>
          </a:p>
          <a:p>
            <a:pPr lvl="1"/>
            <a:r>
              <a:rPr lang="en-US" dirty="0" smtClean="0"/>
              <a:t>Forward and Reverse Traceability of 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Requirements, Issues and Test  Cases </a:t>
            </a:r>
          </a:p>
          <a:p>
            <a:pPr lvl="1"/>
            <a:r>
              <a:rPr lang="en-US" dirty="0" smtClean="0"/>
              <a:t>Releases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their association with Requirements, Issues and Test  Cases</a:t>
            </a:r>
          </a:p>
          <a:p>
            <a:pPr lvl="1"/>
            <a:r>
              <a:rPr lang="en-US" dirty="0" smtClean="0"/>
              <a:t>Test Case Lifecycle</a:t>
            </a:r>
          </a:p>
          <a:p>
            <a:pPr lvl="1"/>
            <a:r>
              <a:rPr lang="en-US" dirty="0" smtClean="0"/>
              <a:t>Test Runs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Map Test Cases to Requirements</a:t>
            </a:r>
          </a:p>
          <a:p>
            <a:r>
              <a:rPr lang="en-US" dirty="0" smtClean="0"/>
              <a:t>Map Artifacts (Issues) to Test cases</a:t>
            </a:r>
            <a:endParaRPr lang="en-US" dirty="0"/>
          </a:p>
        </p:txBody>
      </p:sp>
      <p:pic>
        <p:nvPicPr>
          <p:cNvPr id="5" name="Picture Placeholder 4" descr="15_test_cases_table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038" y="189968"/>
            <a:ext cx="8842922" cy="40772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Test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81198"/>
          </a:xfrm>
        </p:spPr>
        <p:txBody>
          <a:bodyPr/>
          <a:lstStyle/>
          <a:p>
            <a:r>
              <a:rPr lang="en-US" dirty="0" smtClean="0"/>
              <a:t>Create, Edit, Status Update, Copy, Commit a Test Run</a:t>
            </a:r>
          </a:p>
          <a:p>
            <a:r>
              <a:rPr lang="en-US" dirty="0" smtClean="0"/>
              <a:t>Map Issues to Test Runs</a:t>
            </a:r>
          </a:p>
          <a:p>
            <a:r>
              <a:rPr lang="en-US" dirty="0" smtClean="0"/>
              <a:t>Automatically generate Issues for failed Test Cases</a:t>
            </a:r>
            <a:endParaRPr lang="en-US" dirty="0"/>
          </a:p>
        </p:txBody>
      </p:sp>
      <p:pic>
        <p:nvPicPr>
          <p:cNvPr id="5" name="Picture Placeholder 4" descr="tr-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7190"/>
            <a:ext cx="8686800" cy="447467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Manage Test Runs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Create and save custom reports.</a:t>
            </a:r>
            <a:endParaRPr lang="en-US" dirty="0"/>
          </a:p>
        </p:txBody>
      </p:sp>
      <p:pic>
        <p:nvPicPr>
          <p:cNvPr id="5" name="Picture Placeholder 4" descr="Custom Report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79" b="507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Reports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bl-diff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782" b="678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Reports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Application Configuration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custom Attributes for Requirements</a:t>
            </a:r>
            <a:endParaRPr lang="en-US" dirty="0"/>
          </a:p>
        </p:txBody>
      </p:sp>
      <p:pic>
        <p:nvPicPr>
          <p:cNvPr id="9" name="Picture Placeholder 6" descr="req-custom-attrib-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28601" y="304801"/>
            <a:ext cx="8686800" cy="339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Administrative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can create Custom Roles</a:t>
            </a:r>
            <a:endParaRPr lang="en-US" dirty="0"/>
          </a:p>
        </p:txBody>
      </p:sp>
      <p:pic>
        <p:nvPicPr>
          <p:cNvPr id="9" name="Picture Placeholder 8" descr="22_create_custom_roles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52401" y="228600"/>
            <a:ext cx="8839200" cy="370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assign permissions to any role.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Management</a:t>
            </a:r>
            <a:endParaRPr lang="en-US" dirty="0"/>
          </a:p>
        </p:txBody>
      </p:sp>
      <p:pic>
        <p:nvPicPr>
          <p:cNvPr id="7" name="Picture Placeholder 6" descr="23_default_plus_custom_roles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228600"/>
            <a:ext cx="8839200" cy="4137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Manager can assign roles to users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Management</a:t>
            </a:r>
            <a:endParaRPr lang="en-US" dirty="0"/>
          </a:p>
        </p:txBody>
      </p:sp>
      <p:pic>
        <p:nvPicPr>
          <p:cNvPr id="9" name="Picture Placeholder 8" descr="user-role-assignment-1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457200"/>
            <a:ext cx="8763000" cy="28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Default Roles</a:t>
            </a:r>
          </a:p>
          <a:p>
            <a:pPr lvl="1"/>
            <a:r>
              <a:rPr lang="en-US" dirty="0" smtClean="0"/>
              <a:t>Administrator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Acts like a Tool Admin. By default, does not have access to Project Data.</a:t>
            </a:r>
          </a:p>
          <a:p>
            <a:pPr lvl="1"/>
            <a:r>
              <a:rPr lang="en-US" dirty="0" smtClean="0"/>
              <a:t>Product Manager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Owner of Requirements in the Project</a:t>
            </a:r>
          </a:p>
          <a:p>
            <a:pPr lvl="2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Also referred as Project | Requirement Manager</a:t>
            </a:r>
          </a:p>
          <a:p>
            <a:pPr lvl="1"/>
            <a:r>
              <a:rPr lang="en-US" dirty="0" smtClean="0"/>
              <a:t>Analyst</a:t>
            </a:r>
          </a:p>
          <a:p>
            <a:pPr lvl="1"/>
            <a:r>
              <a:rPr lang="en-US" dirty="0" smtClean="0"/>
              <a:t>Team Member</a:t>
            </a:r>
          </a:p>
          <a:p>
            <a:pPr lvl="1"/>
            <a:r>
              <a:rPr lang="en-US" dirty="0" smtClean="0"/>
              <a:t>Customer</a:t>
            </a:r>
          </a:p>
          <a:p>
            <a:pPr lvl="1"/>
            <a:r>
              <a:rPr lang="en-US" dirty="0" smtClean="0"/>
              <a:t>Test Manager</a:t>
            </a:r>
          </a:p>
          <a:p>
            <a:pPr lvl="1"/>
            <a:r>
              <a:rPr lang="en-US" dirty="0" smtClean="0"/>
              <a:t>Testing Team Member</a:t>
            </a:r>
          </a:p>
          <a:p>
            <a:pPr lvl="1"/>
            <a:r>
              <a:rPr lang="en-US" dirty="0" smtClean="0"/>
              <a:t>Tester</a:t>
            </a:r>
          </a:p>
          <a:p>
            <a:endParaRPr lang="en-US" dirty="0" smtClean="0"/>
          </a:p>
          <a:p>
            <a:r>
              <a:rPr lang="en-US" dirty="0" smtClean="0"/>
              <a:t>Permissions given to </a:t>
            </a:r>
            <a:r>
              <a:rPr lang="en-US" smtClean="0"/>
              <a:t>Default Roles </a:t>
            </a:r>
            <a:r>
              <a:rPr lang="en-US" dirty="0" smtClean="0"/>
              <a:t>can be changed by Administrator.</a:t>
            </a:r>
          </a:p>
          <a:p>
            <a:r>
              <a:rPr lang="en-US" dirty="0" smtClean="0"/>
              <a:t>Custom Roles can be defined by Administrator.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reconfigure </a:t>
            </a:r>
            <a:r>
              <a:rPr lang="en-US" dirty="0" err="1" smtClean="0"/>
              <a:t>RMsis</a:t>
            </a:r>
            <a:r>
              <a:rPr lang="en-US" dirty="0" smtClean="0"/>
              <a:t> after installation.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pic>
        <p:nvPicPr>
          <p:cNvPr id="7" name="Picture Placeholder 6" descr="reconfigure-rmsis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6652" y="228600"/>
            <a:ext cx="8788748" cy="3944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Admin can update license and enable debug mode.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pic>
        <p:nvPicPr>
          <p:cNvPr id="6" name="Picture Placeholder 5" descr="admin-config-config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268" y="685800"/>
            <a:ext cx="8826332" cy="3609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More Information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RMsis</a:t>
            </a:r>
            <a:r>
              <a:rPr lang="en-US" dirty="0" smtClean="0"/>
              <a:t> Home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hlinkClick r:id="rId3"/>
              </a:rPr>
              <a:t>http://products.optimizory.com/rmsis</a:t>
            </a:r>
            <a:endParaRPr lang="en-US" sz="2400" dirty="0" smtClean="0">
              <a:hlinkClick r:id="rId4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Documents</a:t>
            </a:r>
            <a:endParaRPr lang="en-US" dirty="0" smtClean="0">
              <a:hlinkClick r:id="rId5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Latest Release : </a:t>
            </a:r>
            <a:r>
              <a:rPr lang="en-US" dirty="0" smtClean="0">
                <a:hlinkClick r:id="rId6"/>
              </a:rPr>
              <a:t>http://docs.optimizory.com/display/rmsis/RMsis+Documentation+-+Latest+Release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Preview of latest features : </a:t>
            </a:r>
            <a:r>
              <a:rPr lang="en-US" dirty="0" smtClean="0">
                <a:hlinkClick r:id="rId7"/>
              </a:rPr>
              <a:t>http://docs.optimizory.com/display/preview/Home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Functions included in Releases : </a:t>
            </a:r>
            <a:r>
              <a:rPr lang="en-US" dirty="0" smtClean="0">
                <a:hlinkClick r:id="rId8"/>
              </a:rPr>
              <a:t>http://docs.optimizory.com/display/rmsis/Summary+of+RMsis+Releases</a:t>
            </a:r>
            <a:endParaRPr lang="en-US" dirty="0" smtClean="0">
              <a:hlinkClick r:id="rId5"/>
            </a:endParaRPr>
          </a:p>
          <a:p>
            <a:r>
              <a:rPr lang="en-US" dirty="0" err="1" smtClean="0"/>
              <a:t>RMsis</a:t>
            </a:r>
            <a:r>
              <a:rPr lang="en-US" dirty="0" smtClean="0"/>
              <a:t> at </a:t>
            </a:r>
            <a:r>
              <a:rPr lang="en-US" dirty="0" err="1" smtClean="0"/>
              <a:t>Atlassian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9"/>
              </a:rPr>
              <a:t>https://plugins.atlassian.com/plugin/details/30899</a:t>
            </a:r>
            <a:endParaRPr lang="en-US" dirty="0" smtClean="0"/>
          </a:p>
          <a:p>
            <a:r>
              <a:rPr lang="en-US" dirty="0" err="1" smtClean="0"/>
              <a:t>RMsis</a:t>
            </a:r>
            <a:r>
              <a:rPr lang="en-US" dirty="0" smtClean="0"/>
              <a:t> Demo link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hlinkClick r:id="rId4"/>
              </a:rPr>
              <a:t>http://jira-rmsis.optimizory.com/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Project manager login details </a:t>
            </a:r>
          </a:p>
          <a:p>
            <a:pPr lvl="3"/>
            <a:r>
              <a:rPr lang="en-US" dirty="0" smtClean="0"/>
              <a:t>Login: pm1</a:t>
            </a:r>
          </a:p>
          <a:p>
            <a:pPr lvl="3"/>
            <a:r>
              <a:rPr lang="en-US" dirty="0" smtClean="0"/>
              <a:t>Password: project123</a:t>
            </a:r>
          </a:p>
          <a:p>
            <a:pPr lvl="2"/>
            <a:r>
              <a:rPr lang="en-US" dirty="0" smtClean="0"/>
              <a:t>Team member login details </a:t>
            </a:r>
          </a:p>
          <a:p>
            <a:pPr lvl="3"/>
            <a:r>
              <a:rPr lang="en-US" dirty="0" smtClean="0"/>
              <a:t>Login: usr1</a:t>
            </a:r>
          </a:p>
          <a:p>
            <a:pPr lvl="3"/>
            <a:r>
              <a:rPr lang="en-US" dirty="0" smtClean="0"/>
              <a:t>Password: user123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Also 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1905000"/>
            <a:ext cx="8686800" cy="3124200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3200" dirty="0"/>
              <a:t>Thanks!</a:t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For further questions or issues</a:t>
            </a:r>
            <a:r>
              <a:rPr lang="en-US" sz="2400"/>
              <a:t>, </a:t>
            </a:r>
            <a:r>
              <a:rPr lang="en-US" sz="2400" smtClean="0"/>
              <a:t>contact</a:t>
            </a:r>
            <a:br>
              <a:rPr lang="en-US" sz="240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Overview of Features and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Add requirements and set their attributes.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Management Screen</a:t>
            </a:r>
            <a:endParaRPr lang="en-US" dirty="0"/>
          </a:p>
        </p:txBody>
      </p:sp>
      <p:pic>
        <p:nvPicPr>
          <p:cNvPr id="8" name="Picture Placeholder 7" descr="1_reqs_table_after_baselining_and_versioning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435" y="189968"/>
            <a:ext cx="901513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and Move Requirements from Unplanned to Planned Table</a:t>
            </a:r>
            <a:endParaRPr lang="en-US" dirty="0"/>
          </a:p>
        </p:txBody>
      </p:sp>
      <p:pic>
        <p:nvPicPr>
          <p:cNvPr id="7" name="Picture Placeholder 5" descr="slide-02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67" b="1267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114800" y="5791200"/>
            <a:ext cx="4419600" cy="64823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Right click on the requirement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Select add requirement above/below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Enter requirement ID to move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 of Requirement within Planned Requirement</a:t>
            </a:r>
            <a:endParaRPr lang="en-US" dirty="0"/>
          </a:p>
        </p:txBody>
      </p:sp>
      <p:pic>
        <p:nvPicPr>
          <p:cNvPr id="8" name="Picture Placeholder 5" descr="slide-03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6920" y="189968"/>
            <a:ext cx="8854680" cy="407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124200" y="5410200"/>
            <a:ext cx="5256032" cy="64823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Add requirement dependencies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RMsis</a:t>
            </a:r>
            <a:r>
              <a:rPr lang="en-US" dirty="0" smtClean="0"/>
              <a:t> automatically takes care of cyclic dependencies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Dependencies</a:t>
            </a:r>
            <a:endParaRPr lang="en-US" dirty="0"/>
          </a:p>
        </p:txBody>
      </p:sp>
      <p:pic>
        <p:nvPicPr>
          <p:cNvPr id="6" name="Picture Placeholder 6" descr="slide-04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098" y="411480"/>
            <a:ext cx="8942479" cy="393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Use various filters to access the relevant information.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7" name="Picture Placeholder 5" descr="slide-05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622" y="228600"/>
            <a:ext cx="8865978" cy="394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3933</TotalTime>
  <Words>638</Words>
  <Application>Microsoft Office PowerPoint</Application>
  <PresentationFormat>On-screen Show (4:3)</PresentationFormat>
  <Paragraphs>144</Paragraphs>
  <Slides>34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RMsis Overview </vt:lpstr>
      <vt:lpstr>Introduction</vt:lpstr>
      <vt:lpstr>Users</vt:lpstr>
      <vt:lpstr>Overview of Features and Functions</vt:lpstr>
      <vt:lpstr>Requirements Management Screen</vt:lpstr>
      <vt:lpstr>Analyze and Move Requirements from Unplanned to Planned Table</vt:lpstr>
      <vt:lpstr>Movement of Requirement within Planned Requirement</vt:lpstr>
      <vt:lpstr>Requirement Dependencies</vt:lpstr>
      <vt:lpstr>Filters</vt:lpstr>
      <vt:lpstr>Editing Requirements</vt:lpstr>
      <vt:lpstr>Specify source of a Requirement</vt:lpstr>
      <vt:lpstr>Requirement Traceability</vt:lpstr>
      <vt:lpstr>Traceability: Linking Issues</vt:lpstr>
      <vt:lpstr>Reverse Traceability</vt:lpstr>
      <vt:lpstr>Baseline: Select Requirement(s) to Mark for Baseline</vt:lpstr>
      <vt:lpstr>Baseline: Marked for Baseline</vt:lpstr>
      <vt:lpstr>Baseline: Create Baseline</vt:lpstr>
      <vt:lpstr>Release Management</vt:lpstr>
      <vt:lpstr>Define Release Composition</vt:lpstr>
      <vt:lpstr>Specify Test Cases</vt:lpstr>
      <vt:lpstr>Create and Manage Test Runs</vt:lpstr>
      <vt:lpstr>Custom Reports</vt:lpstr>
      <vt:lpstr>Specific Reports</vt:lpstr>
      <vt:lpstr>Application Configuration</vt:lpstr>
      <vt:lpstr>Define custom Attributes for Requirements</vt:lpstr>
      <vt:lpstr>Administrative Functions</vt:lpstr>
      <vt:lpstr>Admin can create Custom Roles</vt:lpstr>
      <vt:lpstr>Role Management</vt:lpstr>
      <vt:lpstr>Role Management</vt:lpstr>
      <vt:lpstr>Configuration Management</vt:lpstr>
      <vt:lpstr>Configuration Management</vt:lpstr>
      <vt:lpstr>More Information 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cp:lastModifiedBy>ssahani</cp:lastModifiedBy>
  <cp:revision>146</cp:revision>
  <dcterms:created xsi:type="dcterms:W3CDTF">2010-09-18T11:44:52Z</dcterms:created>
  <dcterms:modified xsi:type="dcterms:W3CDTF">2012-03-17T12:47:55Z</dcterms:modified>
</cp:coreProperties>
</file>